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75" autoAdjust="0"/>
  </p:normalViewPr>
  <p:slideViewPr>
    <p:cSldViewPr>
      <p:cViewPr varScale="1">
        <p:scale>
          <a:sx n="55" d="100"/>
          <a:sy n="55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B8F23-F167-4881-ACD9-455E245CA2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3B36A-CCC0-42DA-91AB-D95166EA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5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ttp://prod.myloc.gov/Exhibitions/naacp/newnegromovement/ExhibitObjects/LouisTompkinsWright.aspx?Enlarge=true&amp;ImageId=6369c94f-71f9-4d10-b75b-3cd13e4ac4ec%3Aaf587318-8ba4-4085-ad4a-3df7b091a6f6%3A73&amp;PersistentId=1%3A6369c94f-71f9-4d10-b75b-3cd13e4ac4ec%3A11&amp;ReturnUrl=%2FExhibitions%2Fnaacp%2Fnewnegromovement%2FExhibitObjects%2FLouisTompkinsWright.aspx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http://naacptristateinu.org/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B36A-CCC0-42DA-91AB-D95166EA6A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5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Jane:</a:t>
            </a:r>
            <a:r>
              <a:rPr lang="en-US" baseline="0" dirty="0" smtClean="0"/>
              <a:t> Attended NY Medical College, graduating in 1945 </a:t>
            </a:r>
            <a:r>
              <a:rPr lang="en-US" baseline="0" dirty="0" smtClean="0">
                <a:sym typeface="Wingdings" panose="05000000000000000000" pitchFamily="2" charset="2"/>
              </a:rPr>
              <a:t> 3 year program due to WWII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Internship at Bellevue Hospital (NYC), residency at Harlem Hospital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Became respected cancer researcher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Lungs never recovered from WWI  TB attacks from 1939 – 1942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Age 62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B36A-CCC0-42DA-91AB-D95166EA6A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Father was born into slavery, eventually valedictorian p</a:t>
            </a:r>
            <a:r>
              <a:rPr lang="en-US" dirty="0" smtClean="0"/>
              <a:t>hysician-graduate of </a:t>
            </a:r>
            <a:r>
              <a:rPr lang="en-US" dirty="0" err="1" smtClean="0"/>
              <a:t>Meharry</a:t>
            </a:r>
            <a:r>
              <a:rPr lang="en-US" dirty="0" smtClean="0"/>
              <a:t> Medical College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Clark University –</a:t>
            </a:r>
            <a:r>
              <a:rPr lang="en-US" baseline="0" dirty="0" smtClean="0"/>
              <a:t> HBC in Atlanta, founded in 1869 by the Freedman’s Aid Society of the Methodist Episcopal Church </a:t>
            </a:r>
            <a:r>
              <a:rPr lang="en-US" baseline="0" dirty="0" smtClean="0">
                <a:sym typeface="Wingdings" panose="05000000000000000000" pitchFamily="2" charset="2"/>
              </a:rPr>
              <a:t> now Clark Atlanta University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B.A. in 1911 – valedictorian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M.D. in 1915, graduated 4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baseline="0" dirty="0" smtClean="0">
                <a:sym typeface="Wingdings" panose="05000000000000000000" pitchFamily="2" charset="2"/>
              </a:rPr>
              <a:t> in class 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B36A-CCC0-42DA-91AB-D95166EA6A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0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At</a:t>
            </a:r>
            <a:r>
              <a:rPr lang="en-US" baseline="0" dirty="0" smtClean="0"/>
              <a:t> the Boston Lying-In Hospital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B36A-CCC0-42DA-91AB-D95166EA6A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Despite graduating 4</a:t>
            </a:r>
            <a:r>
              <a:rPr lang="en-US" baseline="30000" dirty="0" smtClean="0"/>
              <a:t>th</a:t>
            </a:r>
            <a:r>
              <a:rPr lang="en-US" baseline="0" dirty="0" smtClean="0"/>
              <a:t> in his class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Completed internship in 1916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Stepfather = William Fletcher Penn, 1</a:t>
            </a:r>
            <a:r>
              <a:rPr lang="en-US" baseline="30000" dirty="0" smtClean="0"/>
              <a:t>st</a:t>
            </a:r>
            <a:r>
              <a:rPr lang="en-US" baseline="0" dirty="0" smtClean="0"/>
              <a:t> black graduate of Yale School of Medicine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Joined NAACP at that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B36A-CCC0-42DA-91AB-D95166EA6A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U.S.</a:t>
            </a:r>
            <a:r>
              <a:rPr lang="en-US" baseline="0" dirty="0" smtClean="0"/>
              <a:t> entered WWI in 1917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Intradermal vaccination = “deposition of smallpox virus between the layers of the skin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Smallpox: France = 576 deaths (eradicated in 1936), UK = 64 deaths (eradicated in 1934), Germany = 1323 (eradicated in 1922) [http://whqlibdoc.who.int/smallpox/9241561106_chp8.pdf]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B36A-CCC0-42DA-91AB-D95166EA6A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African American on surgical staff of hospital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Appointed to the lowest position in the clinic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Superintendent was forced to transfer elsewhere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Patients were 75% black in 1920, staff registered 100% white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B36A-CCC0-42DA-91AB-D95166EA6A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B36A-CCC0-42DA-91AB-D95166EA6A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Felt</a:t>
            </a:r>
            <a:r>
              <a:rPr lang="en-US" baseline="0" dirty="0" smtClean="0"/>
              <a:t> that charity hospitals would excuse the city from its obligation to the underserved population of Harlem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1926: first black interns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1930: hospital staff = fully integrated b/c completely new medical board </a:t>
            </a:r>
            <a:r>
              <a:rPr lang="en-US" baseline="0" dirty="0" smtClean="0">
                <a:sym typeface="Wingdings" panose="05000000000000000000" pitchFamily="2" charset="2"/>
              </a:rPr>
              <a:t> replaced 12 white MDs with black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New board assigned black MDs according to qualifications  Wright was named secretary of the medical board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Faced opposition from the black medical establishment – had grown accustomed to separate and sometimes less rigorous schools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Nat’l Medical Committee – created </a:t>
            </a:r>
            <a:r>
              <a:rPr lang="en-US" baseline="0" dirty="0" err="1" smtClean="0">
                <a:sym typeface="Wingdings" panose="05000000000000000000" pitchFamily="2" charset="2"/>
              </a:rPr>
              <a:t>nat’l</a:t>
            </a:r>
            <a:r>
              <a:rPr lang="en-US" baseline="0" dirty="0" smtClean="0">
                <a:sym typeface="Wingdings" panose="05000000000000000000" pitchFamily="2" charset="2"/>
              </a:rPr>
              <a:t> health program and built consensus for racial integration of healthcare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B36A-CCC0-42DA-91AB-D95166EA6A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African American on surgical staff of hospital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Medal – for pushing</a:t>
            </a:r>
            <a:r>
              <a:rPr lang="en-US" baseline="0" dirty="0" smtClean="0"/>
              <a:t> for improving the quality of residency and medical care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B36A-CCC0-42DA-91AB-D95166EA6A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D456C2-4608-4A2F-BC06-C45148B371A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86F04AA-B263-4F23-B91C-600D684F02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rmhadams.typepad.com/blog/2013/03/some-harlem-women-who-helped-make-black-beautiful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bysouth.kenyon.edu/1998/health/wright.htm" TargetMode="External"/><Relationship Id="rId2" Type="http://schemas.openxmlformats.org/officeDocument/2006/relationships/hyperlink" Target="http://www.encyclopedia.com/doc/1G2-250630018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rthbysouth.kenyon.edu/1998/health/hospny.htm" TargetMode="External"/><Relationship Id="rId4" Type="http://schemas.openxmlformats.org/officeDocument/2006/relationships/hyperlink" Target="http://content.time.com/time/magazine/article/0,9171,882266,00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washington.edu/qtaylor/aa_Vignettes/wright_loui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aregistry.org/historic_events/view/louis-t-wright-surgeon-and-naacp-chairm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imationbegins.wordpress.com/tag/the-birth-of-a-n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past.org/aah/freedmen-s-hospital-howard-university-hospital-186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ama.jamanetwork.com/data/Journals/JAMA/5547/jama_71_8_011a.pdf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bysouth.kenyon.edu/1998/health/hospny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countway.harvard.edu/xmlui/handle/10473/346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rmhadams.typepad.com/blog/2013/03/some-harlem-women-who-helped-make-black-beautifu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%22Head_of_Dr._Louis_Wright%22_-_NARA_-_559035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Dr. Louis Tompkins Wright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Physician | Advocate</a:t>
            </a:r>
            <a:r>
              <a:rPr lang="en-US" dirty="0"/>
              <a:t> </a:t>
            </a:r>
            <a:r>
              <a:rPr lang="en-US" dirty="0" smtClean="0"/>
              <a:t>|  Leader</a:t>
            </a:r>
            <a:endParaRPr lang="en-US" dirty="0"/>
          </a:p>
        </p:txBody>
      </p:sp>
      <p:pic>
        <p:nvPicPr>
          <p:cNvPr id="12290" name="Picture 2" descr="http://prod.myloc.gov/_assets/Exhibitions/naacp/newnegromovement/Assets/3c10596u_en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61" y="2514600"/>
            <a:ext cx="261605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AACP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440"/>
            <a:ext cx="210817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5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4353516"/>
            <a:ext cx="322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>
                <a:hlinkClick r:id="rId3"/>
              </a:rPr>
              <a:t>http://mrmhadams.typepad.com/</a:t>
            </a:r>
          </a:p>
          <a:p>
            <a:r>
              <a:rPr lang="en-US" sz="1200" dirty="0" smtClean="0">
                <a:hlinkClick r:id="rId3"/>
              </a:rPr>
              <a:t>blog/2013/03/some-harlem-women-who-helped-make-black-beautiful.html</a:t>
            </a:r>
            <a:r>
              <a:rPr lang="en-US" sz="1200" dirty="0" smtClean="0"/>
              <a:t> </a:t>
            </a:r>
            <a:endParaRPr lang="en-US" sz="1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1918: Married </a:t>
            </a:r>
            <a:r>
              <a:rPr lang="en-US" sz="2400" dirty="0" err="1" smtClean="0"/>
              <a:t>Corrinne</a:t>
            </a:r>
            <a:r>
              <a:rPr lang="en-US" sz="2400" dirty="0" smtClean="0"/>
              <a:t> M. Cooke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Two daughters: </a:t>
            </a:r>
          </a:p>
          <a:p>
            <a:pPr marL="0" indent="0"/>
            <a:r>
              <a:rPr lang="en-US" sz="2400" dirty="0" smtClean="0"/>
              <a:t>     - Jane Cooke Wright </a:t>
            </a:r>
          </a:p>
          <a:p>
            <a:pPr marL="0" indent="0"/>
            <a:r>
              <a:rPr lang="en-US" sz="2400" dirty="0"/>
              <a:t> </a:t>
            </a:r>
            <a:r>
              <a:rPr lang="en-US" sz="2400" dirty="0" smtClean="0"/>
              <a:t>    - Barbara Wright Pierce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Death in 1952 following a heart attack, complications due to TB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7520940" cy="548640"/>
          </a:xfrm>
        </p:spPr>
        <p:txBody>
          <a:bodyPr/>
          <a:lstStyle/>
          <a:p>
            <a:r>
              <a:rPr lang="en-US" sz="3600" u="sng" dirty="0" smtClean="0"/>
              <a:t>Later Biographical Details</a:t>
            </a:r>
            <a:endParaRPr lang="en-US" sz="3600" u="sng" dirty="0"/>
          </a:p>
        </p:txBody>
      </p:sp>
      <p:pic>
        <p:nvPicPr>
          <p:cNvPr id="11266" name="Picture 2" descr="6a015434a64eda970c0168e8afddf4970c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38119"/>
            <a:ext cx="2481884" cy="32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59040" cy="3928572"/>
          </a:xfrm>
        </p:spPr>
        <p:txBody>
          <a:bodyPr>
            <a:normAutofit/>
          </a:bodyPr>
          <a:lstStyle/>
          <a:p>
            <a:r>
              <a:rPr lang="en-US" b="0" dirty="0" smtClean="0"/>
              <a:t>1) Wright, Jane Cooke (2008). </a:t>
            </a:r>
            <a:r>
              <a:rPr lang="en-US" b="0" i="1" dirty="0" smtClean="0"/>
              <a:t>Encyclopedia of World Biography.</a:t>
            </a:r>
            <a:r>
              <a:rPr lang="en-US" b="0" dirty="0" smtClean="0"/>
              <a:t>  Retrieved from </a:t>
            </a:r>
            <a:r>
              <a:rPr lang="en-US" dirty="0">
                <a:hlinkClick r:id="rId2"/>
              </a:rPr>
              <a:t>http://www.encyclopedia.com/doc/1G2-2506300181.html</a:t>
            </a:r>
            <a:endParaRPr lang="en-US" dirty="0"/>
          </a:p>
          <a:p>
            <a:r>
              <a:rPr lang="en-US" b="0" dirty="0"/>
              <a:t>2)  </a:t>
            </a:r>
            <a:r>
              <a:rPr lang="en-US" b="0" dirty="0" err="1"/>
              <a:t>Appiah</a:t>
            </a:r>
            <a:r>
              <a:rPr lang="en-US" b="0" dirty="0"/>
              <a:t>, K.A. and Gates, Jr., H.L. (2005). Civil Rights: An A-to-Z Reference of the Movement That Changed </a:t>
            </a:r>
            <a:r>
              <a:rPr lang="en-US" b="0" dirty="0" smtClean="0"/>
              <a:t>America. Retrieved from Google Books </a:t>
            </a:r>
          </a:p>
          <a:p>
            <a:pPr>
              <a:buAutoNum type="arabicParenR" startAt="3"/>
            </a:pPr>
            <a:r>
              <a:rPr lang="en-US" b="0" dirty="0" smtClean="0"/>
              <a:t>Louis T. Wright, MD. </a:t>
            </a:r>
            <a:r>
              <a:rPr lang="en-US" b="0" i="1" dirty="0" smtClean="0"/>
              <a:t>North by South</a:t>
            </a:r>
            <a:r>
              <a:rPr lang="en-US" b="0" dirty="0" smtClean="0"/>
              <a:t>: </a:t>
            </a:r>
            <a:r>
              <a:rPr lang="en-US" b="0" i="1" dirty="0" smtClean="0"/>
              <a:t>The African American Great Migration. </a:t>
            </a:r>
            <a:r>
              <a:rPr lang="en-US" b="0" dirty="0"/>
              <a:t>Retrieved from </a:t>
            </a:r>
            <a:r>
              <a:rPr lang="en-US" b="0" dirty="0">
                <a:hlinkClick r:id="rId3"/>
              </a:rPr>
              <a:t>http://</a:t>
            </a:r>
            <a:r>
              <a:rPr lang="en-US" b="0" dirty="0" smtClean="0">
                <a:hlinkClick r:id="rId3"/>
              </a:rPr>
              <a:t>northbysouth.kenyon.edu/1998/health/wright.htm</a:t>
            </a:r>
            <a:endParaRPr lang="en-US" b="0" dirty="0" smtClean="0"/>
          </a:p>
          <a:p>
            <a:pPr>
              <a:buAutoNum type="arabicParenR" startAt="3"/>
            </a:pPr>
            <a:r>
              <a:rPr lang="en-US" b="0" dirty="0" smtClean="0"/>
              <a:t>Medicine: Negro Fellow (1934, Oct. 29). </a:t>
            </a:r>
            <a:r>
              <a:rPr lang="en-US" b="0" i="1" dirty="0" smtClean="0"/>
              <a:t>Time Magazine. </a:t>
            </a:r>
            <a:r>
              <a:rPr lang="en-US" b="0" dirty="0"/>
              <a:t>Retrieved </a:t>
            </a:r>
            <a:r>
              <a:rPr lang="en-US" b="0" dirty="0" smtClean="0"/>
              <a:t>from </a:t>
            </a:r>
            <a:r>
              <a:rPr lang="en-US" b="0" dirty="0" smtClean="0">
                <a:hlinkClick r:id="rId4"/>
              </a:rPr>
              <a:t>http</a:t>
            </a:r>
            <a:r>
              <a:rPr lang="en-US" b="0" dirty="0">
                <a:hlinkClick r:id="rId4"/>
              </a:rPr>
              <a:t>://</a:t>
            </a:r>
            <a:r>
              <a:rPr lang="en-US" b="0" dirty="0" smtClean="0">
                <a:hlinkClick r:id="rId4"/>
              </a:rPr>
              <a:t>content.time.com/time/magazine/article/0,9171,882266,00.html</a:t>
            </a:r>
            <a:endParaRPr lang="en-US" b="0" dirty="0" smtClean="0"/>
          </a:p>
          <a:p>
            <a:pPr>
              <a:buAutoNum type="arabicParenR" startAt="3"/>
            </a:pPr>
            <a:r>
              <a:rPr lang="en-US" b="0" dirty="0" smtClean="0"/>
              <a:t>Clinical Medicine in Harlem. </a:t>
            </a:r>
            <a:r>
              <a:rPr lang="en-US" b="0" i="1" dirty="0" smtClean="0"/>
              <a:t>North by South: The African American Great Migration</a:t>
            </a:r>
            <a:r>
              <a:rPr lang="en-US" b="0" dirty="0" smtClean="0"/>
              <a:t>. </a:t>
            </a:r>
            <a:r>
              <a:rPr lang="en-US" b="0" dirty="0"/>
              <a:t>Retrieved from </a:t>
            </a:r>
            <a:r>
              <a:rPr lang="en-US" b="0" dirty="0">
                <a:hlinkClick r:id="rId5"/>
              </a:rPr>
              <a:t>http://</a:t>
            </a:r>
            <a:r>
              <a:rPr lang="en-US" b="0" dirty="0" smtClean="0">
                <a:hlinkClick r:id="rId5"/>
              </a:rPr>
              <a:t>northbysouth.kenyon.edu/1998/health/hospny.htm</a:t>
            </a:r>
            <a:endParaRPr lang="en-US" b="0" dirty="0" smtClean="0"/>
          </a:p>
          <a:p>
            <a:pPr>
              <a:buAutoNum type="arabicParenR" startAt="3"/>
            </a:pPr>
            <a:r>
              <a:rPr lang="en-US" b="0" dirty="0" smtClean="0"/>
              <a:t>Carey, Jr., C.W. (2008). African Americans in Science: An Encyclopedia of People and Progress. Retrieved from Google Books. </a:t>
            </a:r>
          </a:p>
          <a:p>
            <a:pPr>
              <a:buAutoNum type="arabicParenR" startAt="3"/>
            </a:pPr>
            <a:endParaRPr lang="en-US" b="0" dirty="0" smtClean="0"/>
          </a:p>
          <a:p>
            <a:pPr>
              <a:buAutoNum type="arabicParenR" startAt="3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2487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7) Louis Wright. Retrieved from </a:t>
            </a:r>
            <a:r>
              <a:rPr lang="en-US" dirty="0">
                <a:hlinkClick r:id="rId2"/>
              </a:rPr>
              <a:t>http://faculty.washington.edu/qtaylor/aa_Vignettes/wright_louis.htm</a:t>
            </a:r>
            <a:endParaRPr lang="en-US" dirty="0"/>
          </a:p>
          <a:p>
            <a:r>
              <a:rPr lang="en-US" b="0" dirty="0" smtClean="0"/>
              <a:t>8) Reynolds, P. R. </a:t>
            </a:r>
            <a:r>
              <a:rPr lang="en-US" b="0" dirty="0"/>
              <a:t>(2000). </a:t>
            </a:r>
            <a:r>
              <a:rPr lang="en-US" b="0" dirty="0" err="1"/>
              <a:t>Dr</a:t>
            </a:r>
            <a:r>
              <a:rPr lang="en-US" b="0" dirty="0"/>
              <a:t> Louis T. Wright and the NAACP: Pioneers in Hospital Racial </a:t>
            </a:r>
            <a:r>
              <a:rPr lang="en-US" b="0" dirty="0" smtClean="0"/>
              <a:t>Integration. </a:t>
            </a:r>
            <a:r>
              <a:rPr lang="en-US" b="0" i="1" dirty="0" smtClean="0"/>
              <a:t>The American Journal of Public Health, 90(6):883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7432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7520940" cy="548640"/>
          </a:xfrm>
        </p:spPr>
        <p:txBody>
          <a:bodyPr/>
          <a:lstStyle/>
          <a:p>
            <a:r>
              <a:rPr lang="en-US" sz="3600" u="sng" dirty="0" smtClean="0"/>
              <a:t>Early Biographical Info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7912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Born July 23, 1891, La Grange, GA 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Son of Dr. </a:t>
            </a:r>
            <a:r>
              <a:rPr lang="en-US" sz="2400" dirty="0" err="1" smtClean="0"/>
              <a:t>Ceah</a:t>
            </a:r>
            <a:r>
              <a:rPr lang="en-US" sz="2400" dirty="0" smtClean="0"/>
              <a:t> </a:t>
            </a:r>
            <a:r>
              <a:rPr lang="en-US" sz="2400" dirty="0" err="1" smtClean="0"/>
              <a:t>Kentchen</a:t>
            </a:r>
            <a:r>
              <a:rPr lang="en-US" sz="2400" dirty="0" smtClean="0"/>
              <a:t> </a:t>
            </a:r>
            <a:r>
              <a:rPr lang="en-US" sz="2400" dirty="0" smtClean="0"/>
              <a:t>Wright</a:t>
            </a:r>
            <a:r>
              <a:rPr lang="en-US" sz="2400" baseline="30000" dirty="0"/>
              <a:t>2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B.A. from Clark University (Atlanta, GA) </a:t>
            </a:r>
            <a:r>
              <a:rPr lang="en-US" sz="2400" baseline="30000" dirty="0" smtClean="0"/>
              <a:t>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M.D. from Harvard Medical School 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 descr="http://www.aaregistry.org/aareg_files/event_images/LTWrigh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11940"/>
            <a:ext cx="2486025" cy="31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0774" y="4114800"/>
            <a:ext cx="256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>
                <a:hlinkClick r:id="rId4"/>
              </a:rPr>
              <a:t>http://www.aaregistry.org/</a:t>
            </a:r>
          </a:p>
          <a:p>
            <a:r>
              <a:rPr lang="en-US" sz="1200" dirty="0" err="1" smtClean="0">
                <a:hlinkClick r:id="rId4"/>
              </a:rPr>
              <a:t>historic_events</a:t>
            </a:r>
            <a:r>
              <a:rPr lang="en-US" sz="1200" dirty="0" smtClean="0">
                <a:hlinkClick r:id="rId4"/>
              </a:rPr>
              <a:t>/view/</a:t>
            </a:r>
            <a:r>
              <a:rPr lang="en-US" sz="1200" dirty="0" err="1" smtClean="0">
                <a:hlinkClick r:id="rId4"/>
              </a:rPr>
              <a:t>louis</a:t>
            </a:r>
            <a:r>
              <a:rPr lang="en-US" sz="1200" dirty="0" smtClean="0">
                <a:hlinkClick r:id="rId4"/>
              </a:rPr>
              <a:t>-t-wright-surgeon-and-</a:t>
            </a:r>
            <a:r>
              <a:rPr lang="en-US" sz="1200" dirty="0" err="1" smtClean="0">
                <a:hlinkClick r:id="rId4"/>
              </a:rPr>
              <a:t>naacp</a:t>
            </a:r>
            <a:r>
              <a:rPr lang="en-US" sz="1200" dirty="0" smtClean="0">
                <a:hlinkClick r:id="rId4"/>
              </a:rPr>
              <a:t>-chairman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288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imationbegins.files.wordpress.com/2012/03/usagriffit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599"/>
            <a:ext cx="2209800" cy="32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4191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>
                <a:hlinkClick r:id="rId4"/>
              </a:rPr>
              <a:t>https://animation</a:t>
            </a:r>
          </a:p>
          <a:p>
            <a:r>
              <a:rPr lang="en-US" sz="1200" dirty="0" smtClean="0">
                <a:hlinkClick r:id="rId4"/>
              </a:rPr>
              <a:t>begins.wordpress.com/tag/the-birth-of-a-nation/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7912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Missed three weeks of school to picket screenings of “The Birth of a Nation”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Objected to discrimination when professor attempted to prevent him from delivering babies at a white teaching </a:t>
            </a:r>
            <a:r>
              <a:rPr lang="en-US" sz="2400" dirty="0" smtClean="0"/>
              <a:t>hospital</a:t>
            </a:r>
            <a:r>
              <a:rPr lang="en-US" sz="2400" baseline="30000" dirty="0" smtClean="0"/>
              <a:t>2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aseline="30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Began dispelling race-based science as a intern at Freedman’s Hospital</a:t>
            </a:r>
            <a:r>
              <a:rPr lang="en-US" sz="2400" baseline="30000" dirty="0" smtClean="0"/>
              <a:t>6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7520940" cy="548640"/>
          </a:xfrm>
        </p:spPr>
        <p:txBody>
          <a:bodyPr/>
          <a:lstStyle/>
          <a:p>
            <a:r>
              <a:rPr lang="en-US" sz="3600" u="sng" dirty="0" smtClean="0"/>
              <a:t>Early Activism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17443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73989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>
                <a:hlinkClick r:id="rId3"/>
              </a:rPr>
              <a:t>http://www.blackpast.org/</a:t>
            </a:r>
          </a:p>
          <a:p>
            <a:r>
              <a:rPr lang="en-US" sz="1200" dirty="0" err="1" smtClean="0">
                <a:hlinkClick r:id="rId3"/>
              </a:rPr>
              <a:t>aah</a:t>
            </a:r>
            <a:r>
              <a:rPr lang="en-US" sz="1200" dirty="0" smtClean="0">
                <a:hlinkClick r:id="rId3"/>
              </a:rPr>
              <a:t>/freedmen-s-hospital-howard-university-hospital-1862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53873" y="1485901"/>
            <a:ext cx="57912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Unable to win an internship at one of Boston’s many hospitals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Postgraduate internship at Freedman’s Hospital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Returned to Atlanta, went into practice with stepfather 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7520940" cy="548640"/>
          </a:xfrm>
        </p:spPr>
        <p:txBody>
          <a:bodyPr/>
          <a:lstStyle/>
          <a:p>
            <a:r>
              <a:rPr lang="en-US" sz="3600" u="sng" dirty="0" smtClean="0"/>
              <a:t>EARLY Professional Career</a:t>
            </a:r>
            <a:endParaRPr lang="en-US" sz="3600" u="sng" dirty="0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971800" cy="21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4572000"/>
            <a:ext cx="32286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>
                <a:hlinkClick r:id="rId3"/>
              </a:rPr>
              <a:t>http://jama.jamanetwork.com/data/</a:t>
            </a:r>
          </a:p>
          <a:p>
            <a:r>
              <a:rPr lang="en-US" sz="1200" dirty="0" smtClean="0">
                <a:hlinkClick r:id="rId3"/>
              </a:rPr>
              <a:t>Journals/JAMA/5547/jama_71_8_011a.pdf</a:t>
            </a:r>
          </a:p>
          <a:p>
            <a:endParaRPr lang="en-US" sz="1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864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Lieutenant in the Army Medical Corps in WWI 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Ran a field hospital in France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Intradermal vaccine for smallpox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Gassed  &amp; awarded the Purple Heart </a:t>
            </a:r>
            <a:r>
              <a:rPr lang="en-US" sz="2400" baseline="30000" dirty="0" smtClean="0"/>
              <a:t>4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7520940" cy="548640"/>
          </a:xfrm>
        </p:spPr>
        <p:txBody>
          <a:bodyPr/>
          <a:lstStyle/>
          <a:p>
            <a:r>
              <a:rPr lang="en-US" sz="3600" u="sng" dirty="0" smtClean="0"/>
              <a:t>Military Service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210734" cy="427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8" y="4110335"/>
            <a:ext cx="322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>
                <a:hlinkClick r:id="rId3"/>
              </a:rPr>
              <a:t>http://northbysouth.kenyon.edu</a:t>
            </a:r>
          </a:p>
          <a:p>
            <a:r>
              <a:rPr lang="en-US" sz="1200" dirty="0" smtClean="0">
                <a:hlinkClick r:id="rId3"/>
              </a:rPr>
              <a:t>/1998/health/hospny.htm</a:t>
            </a:r>
            <a:r>
              <a:rPr lang="en-US" sz="1200" dirty="0" smtClean="0"/>
              <a:t> </a:t>
            </a:r>
            <a:endParaRPr lang="en-US" sz="1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486400" cy="5029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Opened small, private practice in Harlem, New York - 1919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Practice became affiliated with Harlem Hospital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Hired as medical personnel for HH outpatient clinic </a:t>
            </a:r>
            <a:r>
              <a:rPr lang="en-US" sz="2000" baseline="30000" dirty="0" smtClean="0"/>
              <a:t>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aseline="30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1925: Wright &amp; four others appointed to inpatient staff </a:t>
            </a:r>
            <a:r>
              <a:rPr lang="en-US" sz="2000" baseline="30000" dirty="0" smtClean="0"/>
              <a:t>6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7520940" cy="548640"/>
          </a:xfrm>
        </p:spPr>
        <p:txBody>
          <a:bodyPr/>
          <a:lstStyle/>
          <a:p>
            <a:r>
              <a:rPr lang="en-US" sz="3600" u="sng" dirty="0" smtClean="0"/>
              <a:t>Harlem Hospital</a:t>
            </a:r>
            <a:endParaRPr lang="en-US" sz="3600" u="sng" dirty="0"/>
          </a:p>
        </p:txBody>
      </p:sp>
      <p:pic>
        <p:nvPicPr>
          <p:cNvPr id="5122" name="Picture 2" descr="http://northbysouth.kenyon.edu/1998/health/images/hhos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8" y="1476374"/>
            <a:ext cx="33242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4337" y="4415135"/>
            <a:ext cx="322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>
                <a:hlinkClick r:id="rId3"/>
              </a:rPr>
              <a:t>http://repository.countway.harvard.</a:t>
            </a:r>
          </a:p>
          <a:p>
            <a:r>
              <a:rPr lang="en-US" sz="1200" dirty="0" err="1" smtClean="0">
                <a:hlinkClick r:id="rId3"/>
              </a:rPr>
              <a:t>edu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err="1" smtClean="0">
                <a:hlinkClick r:id="rId3"/>
              </a:rPr>
              <a:t>xmlui</a:t>
            </a:r>
            <a:r>
              <a:rPr lang="en-US" sz="1200" dirty="0" smtClean="0">
                <a:hlinkClick r:id="rId3"/>
              </a:rPr>
              <a:t>/handle/10473/3468</a:t>
            </a:r>
            <a:r>
              <a:rPr lang="en-US" sz="1200" dirty="0" smtClean="0"/>
              <a:t> </a:t>
            </a:r>
            <a:endParaRPr lang="en-US" sz="1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1134070"/>
            <a:ext cx="5486400" cy="5029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1929: NYPD names Wright police surgeon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1934: Fellow of the American College of Surgeons</a:t>
            </a:r>
            <a:r>
              <a:rPr lang="en-US" sz="2000" baseline="30000" dirty="0" smtClean="0"/>
              <a:t>4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 1935: Chair of the N.A.A.C.P. Board of Directors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1938: Director of Attending Surgeons &amp; Director of the Medical Board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7520940" cy="548640"/>
          </a:xfrm>
        </p:spPr>
        <p:txBody>
          <a:bodyPr/>
          <a:lstStyle/>
          <a:p>
            <a:r>
              <a:rPr lang="en-US" sz="3600" u="sng" dirty="0" smtClean="0"/>
              <a:t>Later Professional Career</a:t>
            </a:r>
            <a:endParaRPr lang="en-US" sz="3600" u="sng" dirty="0"/>
          </a:p>
        </p:txBody>
      </p:sp>
      <p:pic>
        <p:nvPicPr>
          <p:cNvPr id="8194" name="Picture 2" descr="http://repository.countway.harvard.edu/xmlui/bitstream/handle/10473/3524/0000693_dref.jpg?sequence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62" y="1529844"/>
            <a:ext cx="3719120" cy="28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477000" y="1371600"/>
            <a:ext cx="228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2200" y="106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Louis T. Wright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8400" y="407806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>
                <a:hlinkClick r:id="rId3"/>
              </a:rPr>
              <a:t>http://mrmhadams.typepad.</a:t>
            </a:r>
          </a:p>
          <a:p>
            <a:r>
              <a:rPr lang="en-US" sz="1200" dirty="0" smtClean="0">
                <a:hlinkClick r:id="rId3"/>
              </a:rPr>
              <a:t>com/blog/2013/03/some-harlem-women-who-helped-make-black-beautiful.html</a:t>
            </a:r>
            <a:r>
              <a:rPr lang="en-US" sz="1200" dirty="0" smtClean="0"/>
              <a:t> </a:t>
            </a:r>
            <a:endParaRPr lang="en-US" sz="1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05200" y="1145976"/>
            <a:ext cx="54864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7520940" cy="548640"/>
          </a:xfrm>
        </p:spPr>
        <p:txBody>
          <a:bodyPr/>
          <a:lstStyle/>
          <a:p>
            <a:r>
              <a:rPr lang="en-US" sz="3600" u="sng" dirty="0" smtClean="0"/>
              <a:t>Later Activism</a:t>
            </a:r>
            <a:endParaRPr lang="en-US" sz="3600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143000"/>
            <a:ext cx="6019800" cy="3766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Vocal proponent of a fully-integrated HH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Opponent of privately-funded “charity” hospitals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Advocate </a:t>
            </a:r>
            <a:r>
              <a:rPr lang="en-US" sz="2400" dirty="0"/>
              <a:t>for stringent medical education standards</a:t>
            </a:r>
            <a:r>
              <a:rPr lang="en-US" sz="2400" baseline="30000" dirty="0"/>
              <a:t>2</a:t>
            </a:r>
          </a:p>
          <a:p>
            <a:pPr marL="466344" lvl="3" indent="0">
              <a:buNone/>
            </a:pPr>
            <a:r>
              <a:rPr lang="en-US" sz="1400" dirty="0"/>
              <a:t>- “What the Negro physician needs is equal opportunity for training and practice – no more, nor less”</a:t>
            </a:r>
            <a:r>
              <a:rPr lang="en-US" sz="1400" baseline="30000" dirty="0"/>
              <a:t>3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Testified about the Hill-Burton Hospital Survey and Construction Act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1944: formed NAACP’s “National Medical Committee” – provided expert advice for policy making, etc</a:t>
            </a:r>
            <a:r>
              <a:rPr lang="en-US" sz="2400" baseline="30000" dirty="0" smtClean="0"/>
              <a:t>8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66344" lvl="3" indent="0">
              <a:buNone/>
            </a:pPr>
            <a:endParaRPr lang="en-US" sz="1400" dirty="0" smtClean="0"/>
          </a:p>
          <a:p>
            <a:endParaRPr lang="en-US" dirty="0"/>
          </a:p>
        </p:txBody>
      </p:sp>
      <p:pic>
        <p:nvPicPr>
          <p:cNvPr id="7170" name="Picture 2" descr="6a015434a64eda970c017ee91f106c970d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371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180" y="4154269"/>
            <a:ext cx="26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>
                <a:hlinkClick r:id="rId3"/>
              </a:rPr>
              <a:t>http://en.wikipedia.org/wiki</a:t>
            </a:r>
          </a:p>
          <a:p>
            <a:r>
              <a:rPr lang="en-US" sz="1200" dirty="0" smtClean="0">
                <a:hlinkClick r:id="rId3"/>
              </a:rPr>
              <a:t>/File:%22Head_of_Dr._Louis_Wright%22_-_NARA_-_559035.jpg</a:t>
            </a:r>
            <a:r>
              <a:rPr lang="en-US" sz="1200" dirty="0" smtClean="0"/>
              <a:t> </a:t>
            </a:r>
            <a:endParaRPr lang="en-US" sz="1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71800" y="1219200"/>
            <a:ext cx="6172200" cy="37338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Started the Harlem Hospital Bulletin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Founded HH’s cancer research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1945: NAACP’s Spingarn Medal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HH renamed its library the “Louis Tompkins Wright Library”</a:t>
            </a:r>
            <a:r>
              <a:rPr lang="en-US" sz="2400" baseline="30000" dirty="0" smtClean="0"/>
              <a:t>8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aseline="30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89 scientific papers – first use of Aureomycin</a:t>
            </a:r>
            <a:r>
              <a:rPr lang="en-US" sz="2400" baseline="30000" dirty="0" smtClean="0"/>
              <a:t>2,7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7520940" cy="548640"/>
          </a:xfrm>
        </p:spPr>
        <p:txBody>
          <a:bodyPr/>
          <a:lstStyle/>
          <a:p>
            <a:r>
              <a:rPr lang="en-US" sz="3600" u="sng" dirty="0" smtClean="0"/>
              <a:t>Other accomplishments</a:t>
            </a:r>
            <a:endParaRPr lang="en-US" sz="3600" u="sng" dirty="0"/>
          </a:p>
        </p:txBody>
      </p:sp>
      <p:pic>
        <p:nvPicPr>
          <p:cNvPr id="6146" name="Picture 2" descr="File:&quot;Head of Dr. Louis Wright&quot; - NARA - 559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534219" cy="31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646</TotalTime>
  <Words>993</Words>
  <Application>Microsoft Office PowerPoint</Application>
  <PresentationFormat>On-screen Show (4:3)</PresentationFormat>
  <Paragraphs>154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Dr. Louis Tompkins Wright</vt:lpstr>
      <vt:lpstr>Early Biographical Info</vt:lpstr>
      <vt:lpstr>Early Activism</vt:lpstr>
      <vt:lpstr>EARLY Professional Career</vt:lpstr>
      <vt:lpstr>Military Service</vt:lpstr>
      <vt:lpstr>Harlem Hospital</vt:lpstr>
      <vt:lpstr>Later Professional Career</vt:lpstr>
      <vt:lpstr>Later Activism</vt:lpstr>
      <vt:lpstr>Other accomplishments</vt:lpstr>
      <vt:lpstr>Later Biographical Details</vt:lpstr>
      <vt:lpstr>Works Cited</vt:lpstr>
      <vt:lpstr>Works Cited (Cont’d)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31</cp:revision>
  <dcterms:created xsi:type="dcterms:W3CDTF">2014-03-16T18:02:00Z</dcterms:created>
  <dcterms:modified xsi:type="dcterms:W3CDTF">2014-03-19T02:12:56Z</dcterms:modified>
</cp:coreProperties>
</file>