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357A8D8-841E-354C-8444-9636DDFBE7EB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ver-TextureFore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796303"/>
            <a:ext cx="7086600" cy="1847850"/>
          </a:xfrm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66565"/>
            <a:ext cx="7086600" cy="1752600"/>
          </a:xfrm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8423" y="6221506"/>
            <a:ext cx="2743200" cy="365125"/>
          </a:xfrm>
        </p:spPr>
        <p:txBody>
          <a:bodyPr/>
          <a:lstStyle/>
          <a:p>
            <a:fld id="{D3522370-FE7C-D14D-9C67-4692948229ED}" type="datetimeFigureOut">
              <a:rPr lang="en-US" smtClean="0"/>
              <a:t>5/26/2013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0" y="6221506"/>
            <a:ext cx="2743200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5" y="3765177"/>
            <a:ext cx="7272338" cy="1098176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78013" y="777240"/>
            <a:ext cx="4294363" cy="2866913"/>
          </a:xfrm>
          <a:ln w="76200" cmpd="dbl">
            <a:solidFill>
              <a:schemeClr val="tx1"/>
            </a:solidFill>
            <a:miter lim="800000"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9025" y="4867836"/>
            <a:ext cx="7272338" cy="126402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22370-FE7C-D14D-9C67-4692948229ED}" type="datetimeFigureOut">
              <a:rPr lang="en-US" smtClean="0"/>
              <a:t>5/26/2013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953E-AB8F-8244-8046-9BF79314EB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22370-FE7C-D14D-9C67-4692948229ED}" type="datetimeFigureOut">
              <a:rPr lang="en-US" smtClean="0"/>
              <a:t>5/26/2013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953E-AB8F-8244-8046-9BF79314EB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6588" y="609600"/>
            <a:ext cx="15240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9024" y="609600"/>
            <a:ext cx="5921376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22370-FE7C-D14D-9C67-4692948229ED}" type="datetimeFigureOut">
              <a:rPr lang="en-US" smtClean="0"/>
              <a:t>5/26/2013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953E-AB8F-8244-8046-9BF79314EB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22370-FE7C-D14D-9C67-4692948229ED}" type="datetimeFigureOut">
              <a:rPr lang="en-US" smtClean="0"/>
              <a:t>5/26/2013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953E-AB8F-8244-8046-9BF79314EB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92224"/>
            <a:ext cx="7086600" cy="1847088"/>
          </a:xfrm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3666744"/>
            <a:ext cx="7086600" cy="1755648"/>
          </a:xfrm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22370-FE7C-D14D-9C67-4692948229ED}" type="datetimeFigureOut">
              <a:rPr lang="en-US" smtClean="0"/>
              <a:t>5/26/2013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953E-AB8F-8244-8046-9BF79314EB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133900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9023" y="1816100"/>
            <a:ext cx="3429000" cy="4310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2363" y="1816100"/>
            <a:ext cx="3429000" cy="4310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22370-FE7C-D14D-9C67-4692948229ED}" type="datetimeFigureOut">
              <a:rPr lang="en-US" smtClean="0"/>
              <a:t>5/26/2013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953E-AB8F-8244-8046-9BF79314EB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133900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9024" y="1688679"/>
            <a:ext cx="3429000" cy="8270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9024" y="2590800"/>
            <a:ext cx="3429000" cy="35353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2363" y="1688679"/>
            <a:ext cx="3429000" cy="8270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32363" y="2590800"/>
            <a:ext cx="3429000" cy="35353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22370-FE7C-D14D-9C67-4692948229ED}" type="datetimeFigureOut">
              <a:rPr lang="en-US" smtClean="0"/>
              <a:t>5/26/2013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953E-AB8F-8244-8046-9BF79314EB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22370-FE7C-D14D-9C67-4692948229ED}" type="datetimeFigureOut">
              <a:rPr lang="en-US" smtClean="0"/>
              <a:t>5/26/2013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953E-AB8F-8244-8046-9BF79314EB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22370-FE7C-D14D-9C67-4692948229ED}" type="datetimeFigureOut">
              <a:rPr lang="en-US" smtClean="0"/>
              <a:t>5/26/2013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953E-AB8F-8244-8046-9BF79314EB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729" y="381000"/>
            <a:ext cx="3429000" cy="1649506"/>
          </a:xfrm>
        </p:spPr>
        <p:txBody>
          <a:bodyPr anchor="b"/>
          <a:lstStyle>
            <a:lvl1pPr algn="ctr">
              <a:lnSpc>
                <a:spcPct val="1000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88" y="381000"/>
            <a:ext cx="3429000" cy="57451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4729" y="2057401"/>
            <a:ext cx="3429000" cy="3657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22370-FE7C-D14D-9C67-4692948229ED}" type="datetimeFigureOut">
              <a:rPr lang="en-US" smtClean="0"/>
              <a:t>5/26/2013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953E-AB8F-8244-8046-9BF79314EB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363" y="739588"/>
            <a:ext cx="3429000" cy="129038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88136" y="779929"/>
            <a:ext cx="3429000" cy="4935071"/>
          </a:xfrm>
          <a:ln w="76200" cmpd="dbl">
            <a:solidFill>
              <a:schemeClr val="tx1"/>
            </a:solidFill>
            <a:miter lim="800000"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32363" y="2057400"/>
            <a:ext cx="3429000" cy="3657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22370-FE7C-D14D-9C67-4692948229ED}" type="datetimeFigureOut">
              <a:rPr lang="en-US" smtClean="0"/>
              <a:t>5/26/2013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953E-AB8F-8244-8046-9BF79314EB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1339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9024" y="1801906"/>
            <a:ext cx="7272339" cy="4324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02187" y="6356350"/>
            <a:ext cx="2429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3522370-FE7C-D14D-9C67-4692948229ED}" type="datetimeFigureOut">
              <a:rPr lang="en-US" smtClean="0"/>
              <a:t>5/26/2013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0393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526953E-AB8F-8244-8046-9BF79314EBF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</p:sldLayoutIdLst>
  <p:txStyles>
    <p:titleStyle>
      <a:lvl1pPr algn="ctr" defTabSz="914400" rtl="0" eaLnBrk="1" latinLnBrk="0" hangingPunct="1">
        <a:lnSpc>
          <a:spcPts val="5200"/>
        </a:lnSpc>
        <a:spcBef>
          <a:spcPct val="0"/>
        </a:spcBef>
        <a:buNone/>
        <a:defRPr sz="48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" pitchFamily="2" charset="2"/>
        <a:buChar char="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" pitchFamily="2" charset="2"/>
        <a:buChar char="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" pitchFamily="2" charset="2"/>
        <a:buChar char="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" pitchFamily="2" charset="2"/>
        <a:buChar char="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" pitchFamily="2" charset="2"/>
        <a:buChar char="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Dr. Benjamin Solomon Carson Sr.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68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Career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1272" y="1816100"/>
            <a:ext cx="3851563" cy="463646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1983, </a:t>
            </a:r>
            <a:r>
              <a:rPr lang="en-US" dirty="0" smtClean="0"/>
              <a:t>Dr. Carson </a:t>
            </a:r>
            <a:r>
              <a:rPr lang="en-US" dirty="0" smtClean="0"/>
              <a:t>was invited to Perth, Australia because they needed a </a:t>
            </a:r>
            <a:r>
              <a:rPr lang="en-US" dirty="0" smtClean="0"/>
              <a:t>neurosurgeon</a:t>
            </a:r>
          </a:p>
          <a:p>
            <a:r>
              <a:rPr lang="en-US" dirty="0" smtClean="0"/>
              <a:t>In </a:t>
            </a:r>
            <a:r>
              <a:rPr lang="en-US" dirty="0" smtClean="0"/>
              <a:t>Australia there was such a shortage of doctors with his skill and training, so he was able to gain years worth of experience in </a:t>
            </a:r>
            <a:r>
              <a:rPr lang="en-US" dirty="0" smtClean="0"/>
              <a:t>a </a:t>
            </a:r>
            <a:r>
              <a:rPr lang="en-US" dirty="0" smtClean="0"/>
              <a:t>short time</a:t>
            </a:r>
          </a:p>
          <a:p>
            <a:r>
              <a:rPr lang="en-US" dirty="0" smtClean="0"/>
              <a:t>“In my one year there…my skills were honed…and I felt capable and comfortable working on the brain.”</a:t>
            </a:r>
          </a:p>
          <a:p>
            <a:r>
              <a:rPr lang="en-US" dirty="0"/>
              <a:t>He performs his procedures with the music of Bach, Schubert and other composers to keep him calm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2362" y="1816100"/>
            <a:ext cx="4031529" cy="463646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He returned to Johns Hopkins in 1984, and 1985 he became the director of pediatric neurosurgery </a:t>
            </a:r>
            <a:r>
              <a:rPr lang="en-US" dirty="0" smtClean="0"/>
              <a:t>.</a:t>
            </a:r>
            <a:endParaRPr lang="en-US" dirty="0" smtClean="0"/>
          </a:p>
          <a:p>
            <a:r>
              <a:rPr lang="en-US" dirty="0" smtClean="0"/>
              <a:t>He soon faced many challenging cases; </a:t>
            </a:r>
            <a:r>
              <a:rPr lang="en-US" dirty="0" err="1" smtClean="0"/>
              <a:t>Hemispherectomy</a:t>
            </a:r>
            <a:r>
              <a:rPr lang="en-US" dirty="0" smtClean="0"/>
              <a:t> on 4yr old </a:t>
            </a:r>
            <a:r>
              <a:rPr lang="en-US" dirty="0" err="1" smtClean="0"/>
              <a:t>Maranda</a:t>
            </a:r>
            <a:r>
              <a:rPr lang="en-US" dirty="0" smtClean="0"/>
              <a:t> </a:t>
            </a:r>
            <a:r>
              <a:rPr lang="en-US" dirty="0" err="1" smtClean="0"/>
              <a:t>Franciso</a:t>
            </a:r>
            <a:r>
              <a:rPr lang="en-US" dirty="0" smtClean="0"/>
              <a:t> </a:t>
            </a:r>
          </a:p>
          <a:p>
            <a:r>
              <a:rPr lang="en-US" dirty="0" smtClean="0"/>
              <a:t>Binder Siamese Twins, Patrick and Benjamin</a:t>
            </a:r>
          </a:p>
          <a:p>
            <a:r>
              <a:rPr lang="en-US" dirty="0" err="1" smtClean="0"/>
              <a:t>Makwaeba</a:t>
            </a:r>
            <a:r>
              <a:rPr lang="en-US" dirty="0" smtClean="0"/>
              <a:t> twins, South Africa 1994</a:t>
            </a:r>
          </a:p>
          <a:p>
            <a:r>
              <a:rPr lang="en-US" dirty="0" smtClean="0"/>
              <a:t>Matthew’s Miracle</a:t>
            </a:r>
          </a:p>
          <a:p>
            <a:r>
              <a:rPr lang="en-US" dirty="0" smtClean="0"/>
              <a:t>Performed 500 operations a year, almost 3 times as many as most neurosurgeons</a:t>
            </a:r>
          </a:p>
        </p:txBody>
      </p:sp>
    </p:spTree>
    <p:extLst>
      <p:ext uri="{BB962C8B-B14F-4D97-AF65-F5344CB8AC3E}">
        <p14:creationId xmlns:p14="http://schemas.microsoft.com/office/powerpoint/2010/main" val="141063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Career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13" y="3473632"/>
            <a:ext cx="3991454" cy="3030421"/>
          </a:xfrm>
        </p:spPr>
        <p:txBody>
          <a:bodyPr>
            <a:noAutofit/>
          </a:bodyPr>
          <a:lstStyle/>
          <a:p>
            <a:r>
              <a:rPr lang="en-US" sz="1400" dirty="0" err="1" smtClean="0"/>
              <a:t>Ladan</a:t>
            </a:r>
            <a:r>
              <a:rPr lang="en-US" sz="1400" dirty="0" smtClean="0"/>
              <a:t> and </a:t>
            </a:r>
            <a:r>
              <a:rPr lang="en-US" sz="1400" dirty="0" err="1" smtClean="0"/>
              <a:t>Laleh</a:t>
            </a:r>
            <a:r>
              <a:rPr lang="en-US" sz="1400" dirty="0" smtClean="0"/>
              <a:t> </a:t>
            </a:r>
            <a:r>
              <a:rPr lang="en-US" sz="1400" dirty="0" err="1" smtClean="0"/>
              <a:t>Bijani</a:t>
            </a:r>
            <a:r>
              <a:rPr lang="en-US" sz="1400" dirty="0" smtClean="0"/>
              <a:t>, 29 years old twins joined at the head, they lived together so long at they would rather die than spend another day together</a:t>
            </a:r>
          </a:p>
          <a:p>
            <a:r>
              <a:rPr lang="en-US" sz="1400" dirty="0" smtClean="0"/>
              <a:t>2003, the 52-hour operation was underway, they used a 3-D imaging technique Carson had developed several years earlier</a:t>
            </a:r>
          </a:p>
          <a:p>
            <a:r>
              <a:rPr lang="en-US" sz="1400" dirty="0" smtClean="0"/>
              <a:t>The twins had lost a large amount of blood during the surgery due to complication and soon they both died but Dr. Carson recognized them for their bravery to pursue the operation </a:t>
            </a:r>
            <a:endParaRPr lang="en-US" sz="1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5367" y="1896937"/>
            <a:ext cx="3941140" cy="4092284"/>
          </a:xfrm>
        </p:spPr>
        <p:txBody>
          <a:bodyPr>
            <a:noAutofit/>
          </a:bodyPr>
          <a:lstStyle/>
          <a:p>
            <a:r>
              <a:rPr lang="en-US" sz="1800" dirty="0" smtClean="0"/>
              <a:t>2002 he developed prostate cancer so </a:t>
            </a:r>
            <a:r>
              <a:rPr lang="en-US" sz="1800" dirty="0" smtClean="0"/>
              <a:t>cut-back </a:t>
            </a:r>
            <a:r>
              <a:rPr lang="en-US" sz="1800" dirty="0" smtClean="0"/>
              <a:t>on surgeries and </a:t>
            </a:r>
            <a:r>
              <a:rPr lang="en-US" sz="1800" dirty="0" smtClean="0"/>
              <a:t>took </a:t>
            </a:r>
            <a:r>
              <a:rPr lang="en-US" sz="1800" dirty="0" smtClean="0"/>
              <a:t>on more of a consulting role</a:t>
            </a:r>
          </a:p>
          <a:p>
            <a:r>
              <a:rPr lang="en-US" sz="1800" dirty="0" smtClean="0"/>
              <a:t>He now limits himself to about 300 operations a </a:t>
            </a:r>
            <a:r>
              <a:rPr lang="en-US" sz="1800" dirty="0" smtClean="0"/>
              <a:t>year. He has authored  </a:t>
            </a:r>
            <a:r>
              <a:rPr lang="en-US" sz="1800" dirty="0" smtClean="0"/>
              <a:t>5 Books, Gifted Hands (1990), The Big Picture (2000), Think Big (1996), Take the Risk (2007), and American the Beautiful (2012)</a:t>
            </a:r>
          </a:p>
          <a:p>
            <a:r>
              <a:rPr lang="en-US" sz="1800" dirty="0" smtClean="0"/>
              <a:t>This summer at the age of 61, Ben Carson plans on retiring as a surgeon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257" y="1347782"/>
            <a:ext cx="3196766" cy="212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8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Honors and Awards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Awarded the Presidential Medal of Freedom in 2008</a:t>
            </a:r>
          </a:p>
          <a:p>
            <a:r>
              <a:rPr lang="en-US" dirty="0" smtClean="0"/>
              <a:t>Member of the Academy of Achievement </a:t>
            </a:r>
          </a:p>
          <a:p>
            <a:r>
              <a:rPr lang="en-US" dirty="0" smtClean="0"/>
              <a:t>Member of the Horatio Alger Association of Distinguished Americans</a:t>
            </a:r>
          </a:p>
          <a:p>
            <a:r>
              <a:rPr lang="en-US" dirty="0" smtClean="0"/>
              <a:t>Awarded the Ford’s Theater Lincoln Medal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Alpha Omega Alpha Medical Honor Society </a:t>
            </a:r>
          </a:p>
          <a:p>
            <a:r>
              <a:rPr lang="en-US" dirty="0" smtClean="0"/>
              <a:t>Received more than 40 Honorary doctorate degrees </a:t>
            </a:r>
          </a:p>
          <a:p>
            <a:r>
              <a:rPr lang="en-US" dirty="0" smtClean="0"/>
              <a:t>Selected as one of 89 Living Legend by the Library of Congress in 2001</a:t>
            </a:r>
          </a:p>
          <a:p>
            <a:r>
              <a:rPr lang="en-US" dirty="0" smtClean="0"/>
              <a:t>Recipient of the Spingarn Medal in 2006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98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Life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9023" y="1539000"/>
            <a:ext cx="3429000" cy="43100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Born September 18, 1951 in Detroit, Michigan</a:t>
            </a:r>
          </a:p>
          <a:p>
            <a:r>
              <a:rPr lang="en-US" dirty="0" smtClean="0"/>
              <a:t>Second son of Sonya and Robert Solomon Carson</a:t>
            </a:r>
          </a:p>
          <a:p>
            <a:r>
              <a:rPr lang="en-US" dirty="0" smtClean="0"/>
              <a:t>Ben was </a:t>
            </a:r>
            <a:r>
              <a:rPr lang="en-US" dirty="0" smtClean="0"/>
              <a:t>raised </a:t>
            </a:r>
            <a:r>
              <a:rPr lang="en-US" dirty="0" smtClean="0"/>
              <a:t>by his mother, who herself was raised in Tennessee and dropped out of school in the third grade</a:t>
            </a:r>
          </a:p>
          <a:p>
            <a:r>
              <a:rPr lang="en-US" dirty="0" smtClean="0"/>
              <a:t>Married at the age 13 </a:t>
            </a:r>
          </a:p>
          <a:p>
            <a:r>
              <a:rPr lang="en-US" dirty="0" smtClean="0"/>
              <a:t>Sonya </a:t>
            </a:r>
            <a:r>
              <a:rPr lang="en-US" dirty="0" smtClean="0"/>
              <a:t>moved </a:t>
            </a:r>
            <a:r>
              <a:rPr lang="en-US" dirty="0" smtClean="0"/>
              <a:t>to Detroit with her husband, a Baptist Minister, but her husband soon became unreliable and very domineering so they divorced for the good of her sons, Ben was 8.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2363" y="1497436"/>
            <a:ext cx="3429000" cy="202798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His mother often worked multiple jobs as domestic servants and other very low income jobs.</a:t>
            </a:r>
          </a:p>
          <a:p>
            <a:r>
              <a:rPr lang="en-US" dirty="0" smtClean="0"/>
              <a:t>She would work almost 20-hour workdays so her sons would almost not see for days at a time.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199" y="3527747"/>
            <a:ext cx="2515137" cy="292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8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Life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3775" r="3775"/>
          <a:stretch>
            <a:fillRect/>
          </a:stretch>
        </p:blipFill>
        <p:spPr>
          <a:xfrm>
            <a:off x="5191165" y="1816100"/>
            <a:ext cx="3429000" cy="4310063"/>
          </a:xfrm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89024" y="1390048"/>
            <a:ext cx="333922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His </a:t>
            </a:r>
            <a:r>
              <a:rPr lang="en-US" dirty="0" smtClean="0"/>
              <a:t>Mother was very frugal with the </a:t>
            </a:r>
            <a:r>
              <a:rPr lang="en-US" dirty="0" smtClean="0"/>
              <a:t>finances and would </a:t>
            </a:r>
            <a:r>
              <a:rPr lang="en-US" dirty="0" smtClean="0"/>
              <a:t>patch clothes from Goodwill, go to local farms and offer to pick corn or other vegetables in exchange for a small portion of the </a:t>
            </a:r>
            <a:r>
              <a:rPr lang="en-US" dirty="0" smtClean="0"/>
              <a:t>yield.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Because </a:t>
            </a:r>
            <a:r>
              <a:rPr lang="en-US" dirty="0" smtClean="0"/>
              <a:t>the </a:t>
            </a:r>
            <a:r>
              <a:rPr lang="en-US" dirty="0" smtClean="0"/>
              <a:t>family was on medical assistance, they would have to wait for hours to be seen by an intern at the </a:t>
            </a:r>
            <a:r>
              <a:rPr lang="en-US" dirty="0" smtClean="0"/>
              <a:t>hospital.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Ben </a:t>
            </a:r>
            <a:r>
              <a:rPr lang="en-US" dirty="0" smtClean="0"/>
              <a:t>would imagine his name “Dr. Carson” being called from the PA system and this </a:t>
            </a:r>
            <a:r>
              <a:rPr lang="en-US" dirty="0" smtClean="0"/>
              <a:t>provided </a:t>
            </a:r>
            <a:r>
              <a:rPr lang="en-US" dirty="0" smtClean="0"/>
              <a:t>one of the bases of interests he had in the field of </a:t>
            </a:r>
            <a:r>
              <a:rPr lang="en-US" dirty="0" smtClean="0"/>
              <a:t>medicine.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10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9023" y="1816101"/>
            <a:ext cx="4695168" cy="1564634"/>
          </a:xfrm>
        </p:spPr>
        <p:txBody>
          <a:bodyPr/>
          <a:lstStyle/>
          <a:p>
            <a:r>
              <a:rPr lang="en-US" dirty="0" smtClean="0"/>
              <a:t>Ben and his brother both experienced difficulty in school</a:t>
            </a:r>
          </a:p>
        </p:txBody>
      </p:sp>
      <p:pic>
        <p:nvPicPr>
          <p:cNvPr id="7" name="Screen Recording 4.mov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912" y="3202703"/>
            <a:ext cx="5570521" cy="3081840"/>
          </a:xfrm>
        </p:spPr>
      </p:pic>
      <p:sp>
        <p:nvSpPr>
          <p:cNvPr id="8" name="TextBox 7"/>
          <p:cNvSpPr txBox="1"/>
          <p:nvPr/>
        </p:nvSpPr>
        <p:spPr>
          <a:xfrm>
            <a:off x="6453580" y="1816101"/>
            <a:ext cx="23342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Ben </a:t>
            </a:r>
            <a:r>
              <a:rPr lang="en-US" dirty="0" smtClean="0"/>
              <a:t>became the object of ridicule by his classmates and soon developed a violent and uncontrollable temper and was known to attack his classmates even at being provoked in the </a:t>
            </a:r>
            <a:r>
              <a:rPr lang="en-US" dirty="0" smtClean="0"/>
              <a:t>slightest.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He </a:t>
            </a:r>
            <a:r>
              <a:rPr lang="en-US" dirty="0" smtClean="0"/>
              <a:t>found solace in the Book of </a:t>
            </a:r>
            <a:r>
              <a:rPr lang="en-US" dirty="0" smtClean="0"/>
              <a:t>Proverbs.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97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7343" y="1816100"/>
            <a:ext cx="3429000" cy="443053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Sonya Carson intervened and turned around her </a:t>
            </a:r>
            <a:r>
              <a:rPr lang="en-US" dirty="0" smtClean="0"/>
              <a:t>sons’ </a:t>
            </a:r>
            <a:r>
              <a:rPr lang="en-US" dirty="0"/>
              <a:t>behavior and academic success by limiting their television time, introducing God into their lives, demanding homework completion before going </a:t>
            </a:r>
            <a:r>
              <a:rPr lang="en-US" dirty="0" smtClean="0"/>
              <a:t>outside.</a:t>
            </a:r>
          </a:p>
          <a:p>
            <a:r>
              <a:rPr lang="en-US" dirty="0" smtClean="0"/>
              <a:t>She required </a:t>
            </a:r>
            <a:r>
              <a:rPr lang="en-US" dirty="0"/>
              <a:t>her sons to read two books a week and give her written reports and even though she herself could barely read.  </a:t>
            </a:r>
            <a:endParaRPr lang="en-US" dirty="0" smtClean="0"/>
          </a:p>
          <a:p>
            <a:r>
              <a:rPr lang="en-US" dirty="0" smtClean="0"/>
              <a:t>Ben’s early resentment of </a:t>
            </a:r>
            <a:r>
              <a:rPr lang="en-US" dirty="0"/>
              <a:t>this extracurricular assignment turned to a desire to read and learn </a:t>
            </a:r>
            <a:r>
              <a:rPr lang="en-US" dirty="0" smtClean="0"/>
              <a:t>more.  </a:t>
            </a:r>
            <a:endParaRPr lang="en-US" dirty="0"/>
          </a:p>
          <a:p>
            <a:endParaRPr lang="en-US" dirty="0"/>
          </a:p>
        </p:txBody>
      </p:sp>
      <p:pic>
        <p:nvPicPr>
          <p:cNvPr id="5" name="Content Placeholder 4" descr="Screen Shot 2013-04-30 at 11.17.11 AM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9447" b="-79447"/>
          <a:stretch>
            <a:fillRect/>
          </a:stretch>
        </p:blipFill>
        <p:spPr>
          <a:xfrm>
            <a:off x="4518023" y="1161023"/>
            <a:ext cx="4371333" cy="5696977"/>
          </a:xfrm>
        </p:spPr>
      </p:pic>
    </p:spTree>
    <p:extLst>
      <p:ext uri="{BB962C8B-B14F-4D97-AF65-F5344CB8AC3E}">
        <p14:creationId xmlns:p14="http://schemas.microsoft.com/office/powerpoint/2010/main" val="17696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Education</a:t>
            </a:r>
            <a:endParaRPr lang="en-US" dirty="0"/>
          </a:p>
        </p:txBody>
      </p:sp>
      <p:pic>
        <p:nvPicPr>
          <p:cNvPr id="5" name="Content Placeholder 4" descr="Screen Shot 2013-04-30 at 12.05.14 PM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0" r="28610"/>
          <a:stretch>
            <a:fillRect/>
          </a:stretch>
        </p:blipFill>
        <p:spPr>
          <a:xfrm>
            <a:off x="1089024" y="2022034"/>
            <a:ext cx="3459376" cy="413356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7658" y="1407209"/>
            <a:ext cx="4144668" cy="506252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Ben </a:t>
            </a:r>
            <a:r>
              <a:rPr lang="en-US" dirty="0" smtClean="0"/>
              <a:t>delved into </a:t>
            </a:r>
            <a:r>
              <a:rPr lang="en-US" dirty="0"/>
              <a:t>science and technical books and soon discovered he could become a scientist or physician, which at first seemed </a:t>
            </a:r>
            <a:r>
              <a:rPr lang="en-US" dirty="0" smtClean="0"/>
              <a:t>a </a:t>
            </a:r>
            <a:r>
              <a:rPr lang="en-US" dirty="0"/>
              <a:t>fantasy or part of his overactive imagination. 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/>
              <a:t>With this new hunger for learning and interest in science, Ben eventually rose to the top of his class and a few of his teachers took interest in his </a:t>
            </a:r>
            <a:r>
              <a:rPr lang="en-US" dirty="0" smtClean="0"/>
              <a:t>rise and helped </a:t>
            </a:r>
            <a:r>
              <a:rPr lang="en-US" dirty="0"/>
              <a:t>nurture this growing interest in school and the sciences. </a:t>
            </a:r>
            <a:endParaRPr lang="en-US" dirty="0" smtClean="0"/>
          </a:p>
          <a:p>
            <a:r>
              <a:rPr lang="en-US" dirty="0" smtClean="0"/>
              <a:t>He started to face numerous situations of racism and even one of his </a:t>
            </a:r>
            <a:r>
              <a:rPr lang="en-US" dirty="0" smtClean="0"/>
              <a:t>teachers </a:t>
            </a:r>
            <a:r>
              <a:rPr lang="en-US" dirty="0" smtClean="0"/>
              <a:t>criticized Ben’s white classmates for letting a </a:t>
            </a:r>
            <a:r>
              <a:rPr lang="en-US" dirty="0" smtClean="0"/>
              <a:t>Black </a:t>
            </a:r>
            <a:r>
              <a:rPr lang="en-US" dirty="0" smtClean="0"/>
              <a:t>kid outshine </a:t>
            </a:r>
            <a:r>
              <a:rPr lang="en-US" dirty="0" smtClean="0"/>
              <a:t>them.</a:t>
            </a:r>
            <a:endParaRPr lang="en-US" dirty="0" smtClean="0"/>
          </a:p>
          <a:p>
            <a:r>
              <a:rPr lang="en-US" dirty="0" smtClean="0"/>
              <a:t>“If walk into an auditorium full of racist, bigoted people… you don</a:t>
            </a:r>
            <a:r>
              <a:rPr lang="fr-FR" dirty="0" smtClean="0"/>
              <a:t>’</a:t>
            </a:r>
            <a:r>
              <a:rPr lang="en-US" dirty="0" smtClean="0"/>
              <a:t>t have a problem, they have a </a:t>
            </a:r>
            <a:r>
              <a:rPr lang="en-US" dirty="0" smtClean="0"/>
              <a:t>problem.”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56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9022" y="1497435"/>
            <a:ext cx="3829341" cy="477331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After graduating from High School with honors, thinking </a:t>
            </a:r>
            <a:r>
              <a:rPr lang="en-US" dirty="0"/>
              <a:t>back to the sermons his pastor used to give about medical </a:t>
            </a:r>
            <a:r>
              <a:rPr lang="en-US" dirty="0" smtClean="0"/>
              <a:t>missionaries, </a:t>
            </a:r>
            <a:r>
              <a:rPr lang="en-US" dirty="0"/>
              <a:t>Ben knew he wanted to pursue a career in </a:t>
            </a:r>
            <a:r>
              <a:rPr lang="en-US" dirty="0" smtClean="0"/>
              <a:t>medicine.</a:t>
            </a:r>
            <a:endParaRPr lang="en-US" dirty="0"/>
          </a:p>
          <a:p>
            <a:r>
              <a:rPr lang="en-US" dirty="0" smtClean="0"/>
              <a:t>Financially he knew his mother could not support the expenses so he had to work most of his time in college.</a:t>
            </a:r>
          </a:p>
          <a:p>
            <a:r>
              <a:rPr lang="en-US" dirty="0" smtClean="0"/>
              <a:t>He was finally able to get a job where he could attend school and support </a:t>
            </a:r>
            <a:r>
              <a:rPr lang="en-US" dirty="0" smtClean="0"/>
              <a:t>himself.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9655" y="1455718"/>
            <a:ext cx="3429000" cy="240552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He </a:t>
            </a:r>
            <a:r>
              <a:rPr lang="en-US" dirty="0" smtClean="0"/>
              <a:t>graduated </a:t>
            </a:r>
            <a:r>
              <a:rPr lang="en-US" dirty="0" smtClean="0"/>
              <a:t>from Yale in 1973 with his B.A</a:t>
            </a:r>
            <a:r>
              <a:rPr lang="en-US" dirty="0" smtClean="0"/>
              <a:t>., majoring in Psychology, then </a:t>
            </a:r>
            <a:r>
              <a:rPr lang="en-US" dirty="0" smtClean="0"/>
              <a:t>enrolled in the School of Medicine at the University of Michigan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1884" y="3442705"/>
            <a:ext cx="2366132" cy="282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22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Higher 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9709" y="1816100"/>
            <a:ext cx="3865418" cy="4310063"/>
          </a:xfrm>
        </p:spPr>
        <p:txBody>
          <a:bodyPr>
            <a:normAutofit/>
          </a:bodyPr>
          <a:lstStyle/>
          <a:p>
            <a:r>
              <a:rPr lang="en-US" dirty="0" smtClean="0"/>
              <a:t>Ben decided to become a neurosurgeon rather than a </a:t>
            </a:r>
            <a:r>
              <a:rPr lang="en-US" dirty="0" smtClean="0"/>
              <a:t>psychologist.</a:t>
            </a:r>
          </a:p>
          <a:p>
            <a:r>
              <a:rPr lang="en-US" dirty="0" smtClean="0"/>
              <a:t>He married </a:t>
            </a:r>
            <a:r>
              <a:rPr lang="en-US" dirty="0" err="1" smtClean="0"/>
              <a:t>Lacena</a:t>
            </a:r>
            <a:r>
              <a:rPr lang="en-US" dirty="0" smtClean="0"/>
              <a:t> Rustin whom he met </a:t>
            </a:r>
            <a:r>
              <a:rPr lang="en-US" dirty="0" smtClean="0"/>
              <a:t>at Yale; they </a:t>
            </a:r>
            <a:r>
              <a:rPr lang="en-US" dirty="0" smtClean="0"/>
              <a:t>had three children</a:t>
            </a:r>
          </a:p>
          <a:p>
            <a:r>
              <a:rPr lang="en-US" dirty="0" smtClean="0"/>
              <a:t>1977 Ben earned his medical </a:t>
            </a:r>
            <a:r>
              <a:rPr lang="en-US" dirty="0" smtClean="0"/>
              <a:t>degree.  He and his wife moved </a:t>
            </a:r>
            <a:r>
              <a:rPr lang="en-US" dirty="0" smtClean="0"/>
              <a:t>to Maryland where he became a resident at Johns Hopkins University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2363" y="1788390"/>
            <a:ext cx="3892982" cy="4310063"/>
          </a:xfrm>
        </p:spPr>
        <p:txBody>
          <a:bodyPr>
            <a:normAutofit/>
          </a:bodyPr>
          <a:lstStyle/>
          <a:p>
            <a:r>
              <a:rPr lang="en-US" dirty="0" smtClean="0"/>
              <a:t>By 1982 Ben worked his way up to being the chief resident in neurosurgery at Johns Hopkins</a:t>
            </a:r>
          </a:p>
          <a:p>
            <a:r>
              <a:rPr lang="en-US" dirty="0" smtClean="0"/>
              <a:t>He noted in an interview that being a young African American male </a:t>
            </a:r>
            <a:r>
              <a:rPr lang="en-US" dirty="0" err="1" smtClean="0"/>
              <a:t>didn</a:t>
            </a:r>
            <a:r>
              <a:rPr lang="fr-FR" dirty="0" smtClean="0"/>
              <a:t>’</a:t>
            </a:r>
            <a:r>
              <a:rPr lang="en-US" dirty="0" smtClean="0"/>
              <a:t>t make his work environment any easier. His early days as a surgeon the nurses would often mistake him for a hospital orderly because the only black man they’ve seen with scrubs in that ward on was an </a:t>
            </a:r>
            <a:r>
              <a:rPr lang="en-US" dirty="0" smtClean="0"/>
              <a:t>orderly.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15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adition">
  <a:themeElements>
    <a:clrScheme name="Tradition">
      <a:dk1>
        <a:srgbClr val="000000"/>
      </a:dk1>
      <a:lt1>
        <a:srgbClr val="FFFFFF"/>
      </a:lt1>
      <a:dk2>
        <a:srgbClr val="59480D"/>
      </a:dk2>
      <a:lt2>
        <a:srgbClr val="D28E11"/>
      </a:lt2>
      <a:accent1>
        <a:srgbClr val="6B4A0B"/>
      </a:accent1>
      <a:accent2>
        <a:srgbClr val="790A14"/>
      </a:accent2>
      <a:accent3>
        <a:srgbClr val="908342"/>
      </a:accent3>
      <a:accent4>
        <a:srgbClr val="423E5C"/>
      </a:accent4>
      <a:accent5>
        <a:srgbClr val="641345"/>
      </a:accent5>
      <a:accent6>
        <a:srgbClr val="748A2F"/>
      </a:accent6>
      <a:hlink>
        <a:srgbClr val="DD7E0E"/>
      </a:hlink>
      <a:folHlink>
        <a:srgbClr val="7F6F6F"/>
      </a:folHlink>
    </a:clrScheme>
    <a:fontScheme name="Tradition">
      <a:majorFont>
        <a:latin typeface="Candara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Tradition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</a:schemeClr>
              <a:schemeClr val="phClr">
                <a:tint val="9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90000"/>
                <a:satMod val="300000"/>
              </a:schemeClr>
            </a:duotone>
          </a:blip>
          <a:stretch/>
        </a:blipFill>
      </a:fillStyleLst>
      <a:lnStyleLst>
        <a:ln w="1587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38100" cap="flat" cmpd="sng" algn="ctr">
          <a:solidFill>
            <a:schemeClr val="phClr">
              <a:shade val="90000"/>
            </a:schemeClr>
          </a:solidFill>
          <a:prstDash val="solid"/>
          <a:miter/>
        </a:ln>
        <a:ln w="76200" cap="flat" cmpd="dbl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>
            <a:innerShdw blurRad="127000">
              <a:srgbClr val="FFFFFF">
                <a:alpha val="35000"/>
              </a:srgbClr>
            </a:innerShdw>
          </a:effectLst>
          <a:scene3d>
            <a:camera prst="orthographicFront">
              <a:rot lat="0" lon="0" rev="0"/>
            </a:camera>
            <a:lightRig rig="chilly" dir="tl">
              <a:rot lat="0" lon="0" rev="5400000"/>
            </a:lightRig>
          </a:scene3d>
          <a:sp3d prstMaterial="softEdge">
            <a:bevelT w="0" h="0"/>
          </a:sp3d>
        </a:effectStyle>
        <a:effectStyle>
          <a:effectLst>
            <a:outerShdw blurRad="63500" dist="25400" dir="5400000" algn="br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3600000"/>
            </a:lightRig>
          </a:scene3d>
          <a:sp3d>
            <a:bevelT w="889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75000"/>
              </a:schemeClr>
              <a:schemeClr val="phClr">
                <a:satMod val="3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Tradition.thmx</Template>
  <TotalTime>1241</TotalTime>
  <Words>1072</Words>
  <Application>Microsoft Office PowerPoint</Application>
  <PresentationFormat>On-screen Show (4:3)</PresentationFormat>
  <Paragraphs>68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Tradition</vt:lpstr>
      <vt:lpstr>Dr. Benjamin Solomon Carson Sr. </vt:lpstr>
      <vt:lpstr>Honors and Awards</vt:lpstr>
      <vt:lpstr>Early Life</vt:lpstr>
      <vt:lpstr>Early Life</vt:lpstr>
      <vt:lpstr>Early Education</vt:lpstr>
      <vt:lpstr>Early Education</vt:lpstr>
      <vt:lpstr>Early Education</vt:lpstr>
      <vt:lpstr>High Education</vt:lpstr>
      <vt:lpstr>Higher Education</vt:lpstr>
      <vt:lpstr>Medical Career</vt:lpstr>
      <vt:lpstr>Medical Career</vt:lpstr>
    </vt:vector>
  </TitlesOfParts>
  <Company>Chaminade HS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Dr. Benjamin Solomon Carson Sr.</dc:title>
  <dc:creator>Bryan Beaubrun</dc:creator>
  <cp:lastModifiedBy>pprestonreynolds</cp:lastModifiedBy>
  <cp:revision>19</cp:revision>
  <dcterms:created xsi:type="dcterms:W3CDTF">2013-04-29T20:44:11Z</dcterms:created>
  <dcterms:modified xsi:type="dcterms:W3CDTF">2013-05-26T19:10:10Z</dcterms:modified>
</cp:coreProperties>
</file>