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3" d="100"/>
          <a:sy n="113" d="100"/>
        </p:scale>
        <p:origin x="-95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DC592D-8A16-0F4E-B77B-16CAE86F28E5}" type="datetimeFigureOut">
              <a:rPr lang="en-US" smtClean="0"/>
              <a:t>5/2/2013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674ECC-87C5-D04F-A350-2D441F9C72A8}" type="slidenum">
              <a:rPr lang="en-US" smtClean="0"/>
              <a:t>‹#›</a:t>
            </a:fld>
            <a:endParaRPr lang="en-US"/>
          </a:p>
        </p:txBody>
      </p:sp>
    </p:spTree>
    <p:extLst>
      <p:ext uri="{BB962C8B-B14F-4D97-AF65-F5344CB8AC3E}">
        <p14:creationId xmlns:p14="http://schemas.microsoft.com/office/powerpoint/2010/main" val="25896889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674ECC-87C5-D04F-A350-2D441F9C72A8}" type="slidenum">
              <a:rPr lang="en-US" smtClean="0"/>
              <a:t>1</a:t>
            </a:fld>
            <a:endParaRPr lang="en-US"/>
          </a:p>
        </p:txBody>
      </p:sp>
    </p:spTree>
    <p:extLst>
      <p:ext uri="{BB962C8B-B14F-4D97-AF65-F5344CB8AC3E}">
        <p14:creationId xmlns:p14="http://schemas.microsoft.com/office/powerpoint/2010/main" val="3721727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Appalled at the violence that was committed against blacks, a group of white liberals that included Mary White </a:t>
            </a:r>
            <a:r>
              <a:rPr lang="en-US" sz="1200" kern="1200" dirty="0" err="1" smtClean="0">
                <a:solidFill>
                  <a:schemeClr val="tx1"/>
                </a:solidFill>
                <a:latin typeface="+mn-lt"/>
                <a:ea typeface="+mn-ea"/>
                <a:cs typeface="+mn-cs"/>
              </a:rPr>
              <a:t>Ovington</a:t>
            </a:r>
            <a:r>
              <a:rPr lang="en-US" sz="1200" kern="1200" dirty="0" smtClean="0">
                <a:solidFill>
                  <a:schemeClr val="tx1"/>
                </a:solidFill>
                <a:latin typeface="+mn-lt"/>
                <a:ea typeface="+mn-ea"/>
                <a:cs typeface="+mn-cs"/>
              </a:rPr>
              <a:t> and Oswald Garrison Villard, both the descendants of abolitionists, William English Walling and Dr. Henry </a:t>
            </a:r>
            <a:r>
              <a:rPr lang="en-US" sz="1200" kern="1200" dirty="0" err="1" smtClean="0">
                <a:solidFill>
                  <a:schemeClr val="tx1"/>
                </a:solidFill>
                <a:latin typeface="+mn-lt"/>
                <a:ea typeface="+mn-ea"/>
                <a:cs typeface="+mn-cs"/>
              </a:rPr>
              <a:t>Moscowitz</a:t>
            </a:r>
            <a:r>
              <a:rPr lang="en-US" sz="1200" kern="1200" dirty="0" smtClean="0">
                <a:solidFill>
                  <a:schemeClr val="tx1"/>
                </a:solidFill>
                <a:latin typeface="+mn-lt"/>
                <a:ea typeface="+mn-ea"/>
                <a:cs typeface="+mn-cs"/>
              </a:rPr>
              <a:t> issued a call for a meeting to discuss racial justice. Some 60 people, seven of whom were African American (including W. E. B. Du Bois, Ida B. Wells-Barnett and Mary Church Terrell), signed the call, which was released on the centennial of Lincoln's birth.</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NAACP's stated goal was to secure for all people the rights guaranteed in the 13th, 14th, and 15th Amendments to the United States Constitution, which promised an end to slavery, the equal protection of the law, and universal adult male suffrage, respectively.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NAACP's principal objective is to ensure the political, educational, social and economic equality of minority group citizens of United States and eliminate race prejudice. The NAACP seeks to remove all barriers of racial discrimination through the democratic processes.</a:t>
            </a:r>
          </a:p>
          <a:p>
            <a:endParaRPr lang="en-US" dirty="0"/>
          </a:p>
        </p:txBody>
      </p:sp>
      <p:sp>
        <p:nvSpPr>
          <p:cNvPr id="4" name="Slide Number Placeholder 3"/>
          <p:cNvSpPr>
            <a:spLocks noGrp="1"/>
          </p:cNvSpPr>
          <p:nvPr>
            <p:ph type="sldNum" sz="quarter" idx="10"/>
          </p:nvPr>
        </p:nvSpPr>
        <p:spPr/>
        <p:txBody>
          <a:bodyPr/>
          <a:lstStyle/>
          <a:p>
            <a:fld id="{41674ECC-87C5-D04F-A350-2D441F9C72A8}" type="slidenum">
              <a:rPr lang="en-US" smtClean="0"/>
              <a:t>2</a:t>
            </a:fld>
            <a:endParaRPr lang="en-US"/>
          </a:p>
        </p:txBody>
      </p:sp>
    </p:spTree>
    <p:extLst>
      <p:ext uri="{BB962C8B-B14F-4D97-AF65-F5344CB8AC3E}">
        <p14:creationId xmlns:p14="http://schemas.microsoft.com/office/powerpoint/2010/main" val="690443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stereotype  - ( not</a:t>
            </a:r>
            <a:r>
              <a:rPr lang="en-US" baseline="0" dirty="0" smtClean="0"/>
              <a:t> going to doctor )</a:t>
            </a:r>
            <a:endParaRPr lang="en-US" dirty="0"/>
          </a:p>
        </p:txBody>
      </p:sp>
      <p:sp>
        <p:nvSpPr>
          <p:cNvPr id="4" name="Slide Number Placeholder 3"/>
          <p:cNvSpPr>
            <a:spLocks noGrp="1"/>
          </p:cNvSpPr>
          <p:nvPr>
            <p:ph type="sldNum" sz="quarter" idx="10"/>
          </p:nvPr>
        </p:nvSpPr>
        <p:spPr/>
        <p:txBody>
          <a:bodyPr/>
          <a:lstStyle/>
          <a:p>
            <a:fld id="{41674ECC-87C5-D04F-A350-2D441F9C72A8}" type="slidenum">
              <a:rPr lang="en-US" smtClean="0"/>
              <a:t>4</a:t>
            </a:fld>
            <a:endParaRPr lang="en-US"/>
          </a:p>
        </p:txBody>
      </p:sp>
    </p:spTree>
    <p:extLst>
      <p:ext uri="{BB962C8B-B14F-4D97-AF65-F5344CB8AC3E}">
        <p14:creationId xmlns:p14="http://schemas.microsoft.com/office/powerpoint/2010/main" val="1255009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May 2,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May 2,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May 2,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May 2,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May 2,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May 2,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May 2, 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May 2, 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May 2, 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May 2, 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May 2,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May 2, 2013</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aacp.org/pages/health-program-resources" TargetMode="External"/><Relationship Id="rId2" Type="http://schemas.openxmlformats.org/officeDocument/2006/relationships/hyperlink" Target="http://www.aidsvu.org/national-black-hivaids-awareness-day-201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NAACP &amp; Contemporary black health</a:t>
            </a:r>
            <a:endParaRPr lang="en-US" dirty="0"/>
          </a:p>
        </p:txBody>
      </p:sp>
      <p:sp>
        <p:nvSpPr>
          <p:cNvPr id="3" name="Subtitle 2"/>
          <p:cNvSpPr>
            <a:spLocks noGrp="1"/>
          </p:cNvSpPr>
          <p:nvPr>
            <p:ph type="subTitle" idx="1"/>
          </p:nvPr>
        </p:nvSpPr>
        <p:spPr/>
        <p:txBody>
          <a:bodyPr/>
          <a:lstStyle/>
          <a:p>
            <a:r>
              <a:rPr lang="en-US" dirty="0" smtClean="0"/>
              <a:t>By: Esther Ayeni &amp; Ian Dillard </a:t>
            </a:r>
            <a:endParaRPr lang="en-US" dirty="0"/>
          </a:p>
        </p:txBody>
      </p:sp>
    </p:spTree>
    <p:extLst>
      <p:ext uri="{BB962C8B-B14F-4D97-AF65-F5344CB8AC3E}">
        <p14:creationId xmlns:p14="http://schemas.microsoft.com/office/powerpoint/2010/main" val="727907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NAACP  - History </a:t>
            </a:r>
            <a:endParaRPr lang="en-US" dirty="0"/>
          </a:p>
        </p:txBody>
      </p:sp>
      <p:sp>
        <p:nvSpPr>
          <p:cNvPr id="3" name="Content Placeholder 2"/>
          <p:cNvSpPr>
            <a:spLocks noGrp="1"/>
          </p:cNvSpPr>
          <p:nvPr>
            <p:ph idx="1"/>
          </p:nvPr>
        </p:nvSpPr>
        <p:spPr/>
        <p:txBody>
          <a:bodyPr/>
          <a:lstStyle/>
          <a:p>
            <a:pPr>
              <a:buFont typeface="Arial"/>
              <a:buChar char="•"/>
            </a:pPr>
            <a:r>
              <a:rPr lang="en-US" dirty="0" smtClean="0"/>
              <a:t>Founded in 1909 by black and white citizens fighting for social justice</a:t>
            </a:r>
          </a:p>
          <a:p>
            <a:pPr>
              <a:buFont typeface="Arial"/>
              <a:buChar char="•"/>
            </a:pPr>
            <a:r>
              <a:rPr lang="en-US" dirty="0" smtClean="0"/>
              <a:t>Formed partly in response to the uproar of </a:t>
            </a:r>
            <a:r>
              <a:rPr lang="en-US" dirty="0" err="1" smtClean="0"/>
              <a:t>lynchings</a:t>
            </a:r>
            <a:r>
              <a:rPr lang="en-US" dirty="0" smtClean="0"/>
              <a:t> and race riots in Springfield, Illinois in 1908.</a:t>
            </a:r>
          </a:p>
          <a:p>
            <a:pPr>
              <a:buFont typeface="Arial"/>
              <a:buChar char="•"/>
            </a:pPr>
            <a:r>
              <a:rPr lang="en-US" dirty="0" smtClean="0"/>
              <a:t>They have local, youth, and college chapters </a:t>
            </a:r>
          </a:p>
          <a:p>
            <a:pPr>
              <a:buFont typeface="Arial"/>
              <a:buChar char="•"/>
            </a:pPr>
            <a:r>
              <a:rPr lang="en-US" dirty="0" smtClean="0"/>
              <a:t>Health Care division – to advance health care for minorities through public policy initiatives and education.</a:t>
            </a:r>
          </a:p>
          <a:p>
            <a:pPr>
              <a:buFont typeface="Arial"/>
              <a:buChar char="•"/>
            </a:pPr>
            <a:endParaRPr lang="en-US" dirty="0" smtClean="0"/>
          </a:p>
          <a:p>
            <a:pPr>
              <a:buFont typeface="Arial"/>
              <a:buChar char="•"/>
            </a:pPr>
            <a:endParaRPr lang="en-US" dirty="0"/>
          </a:p>
        </p:txBody>
      </p:sp>
    </p:spTree>
    <p:extLst>
      <p:ext uri="{BB962C8B-B14F-4D97-AF65-F5344CB8AC3E}">
        <p14:creationId xmlns:p14="http://schemas.microsoft.com/office/powerpoint/2010/main" val="414874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Contemporary Health issues in the black Community </a:t>
            </a:r>
            <a:endParaRPr lang="en-US" dirty="0"/>
          </a:p>
        </p:txBody>
      </p:sp>
      <p:sp>
        <p:nvSpPr>
          <p:cNvPr id="3" name="Content Placeholder 2"/>
          <p:cNvSpPr>
            <a:spLocks noGrp="1"/>
          </p:cNvSpPr>
          <p:nvPr>
            <p:ph idx="1"/>
          </p:nvPr>
        </p:nvSpPr>
        <p:spPr>
          <a:xfrm>
            <a:off x="822960" y="1100628"/>
            <a:ext cx="2485028" cy="3579849"/>
          </a:xfrm>
        </p:spPr>
        <p:txBody>
          <a:bodyPr/>
          <a:lstStyle/>
          <a:p>
            <a:r>
              <a:rPr lang="en-US" dirty="0" smtClean="0"/>
              <a:t>Diabetes </a:t>
            </a:r>
          </a:p>
          <a:p>
            <a:r>
              <a:rPr lang="en-US" dirty="0" smtClean="0"/>
              <a:t>Cancer </a:t>
            </a:r>
          </a:p>
          <a:p>
            <a:r>
              <a:rPr lang="en-US" dirty="0" smtClean="0"/>
              <a:t>HIV/Aids</a:t>
            </a:r>
          </a:p>
          <a:p>
            <a:r>
              <a:rPr lang="en-US" dirty="0" smtClean="0"/>
              <a:t>High Blood Pressure</a:t>
            </a:r>
          </a:p>
          <a:p>
            <a:r>
              <a:rPr lang="en-US" dirty="0" smtClean="0"/>
              <a:t>Pollution </a:t>
            </a:r>
          </a:p>
          <a:p>
            <a:r>
              <a:rPr lang="en-US" dirty="0" smtClean="0"/>
              <a:t>Obesity </a:t>
            </a:r>
          </a:p>
          <a:p>
            <a:endParaRPr lang="en-US" dirty="0"/>
          </a:p>
        </p:txBody>
      </p:sp>
      <p:sp>
        <p:nvSpPr>
          <p:cNvPr id="4" name="TextBox 3"/>
          <p:cNvSpPr txBox="1"/>
          <p:nvPr/>
        </p:nvSpPr>
        <p:spPr>
          <a:xfrm>
            <a:off x="4624912" y="1100628"/>
            <a:ext cx="4029161" cy="3416320"/>
          </a:xfrm>
          <a:prstGeom prst="rect">
            <a:avLst/>
          </a:prstGeom>
          <a:noFill/>
        </p:spPr>
        <p:txBody>
          <a:bodyPr wrap="square" rtlCol="0">
            <a:spAutoFit/>
          </a:bodyPr>
          <a:lstStyle/>
          <a:p>
            <a:r>
              <a:rPr lang="en-US" dirty="0"/>
              <a:t>The NAACP's national health agenda includes a four-tiered approach to improving the health and well being of African American families and families of color:</a:t>
            </a:r>
            <a:r>
              <a:rPr lang="en-US" dirty="0" smtClean="0"/>
              <a:t> </a:t>
            </a:r>
          </a:p>
          <a:p>
            <a:pPr marL="342900" indent="-342900">
              <a:buAutoNum type="arabicParenR"/>
            </a:pPr>
            <a:r>
              <a:rPr lang="en-US" b="1" dirty="0" smtClean="0"/>
              <a:t>HIV</a:t>
            </a:r>
            <a:r>
              <a:rPr lang="en-US" b="1" dirty="0"/>
              <a:t>/</a:t>
            </a:r>
            <a:r>
              <a:rPr lang="en-US" b="1" dirty="0" smtClean="0"/>
              <a:t>AIDS</a:t>
            </a:r>
          </a:p>
          <a:p>
            <a:pPr marL="342900" indent="-342900">
              <a:buAutoNum type="arabicParenR"/>
            </a:pPr>
            <a:r>
              <a:rPr lang="en-US" b="1" dirty="0"/>
              <a:t>Childhood </a:t>
            </a:r>
            <a:r>
              <a:rPr lang="en-US" b="1" dirty="0" smtClean="0"/>
              <a:t>Obesity</a:t>
            </a:r>
          </a:p>
          <a:p>
            <a:pPr marL="342900" indent="-342900">
              <a:buAutoNum type="arabicParenR"/>
            </a:pPr>
            <a:r>
              <a:rPr lang="en-US" b="1" dirty="0"/>
              <a:t>Health </a:t>
            </a:r>
            <a:r>
              <a:rPr lang="en-US" b="1" dirty="0" smtClean="0"/>
              <a:t>Disparities</a:t>
            </a:r>
          </a:p>
          <a:p>
            <a:pPr marL="342900" indent="-342900">
              <a:buAutoNum type="arabicParenR"/>
            </a:pPr>
            <a:r>
              <a:rPr lang="en-US" b="1" dirty="0"/>
              <a:t>Healthcare System </a:t>
            </a:r>
            <a:r>
              <a:rPr lang="en-US" b="1" dirty="0" smtClean="0"/>
              <a:t>Reform</a:t>
            </a:r>
          </a:p>
          <a:p>
            <a:endParaRPr lang="en-US" b="1" dirty="0" smtClean="0"/>
          </a:p>
          <a:p>
            <a:endParaRPr lang="en-US" dirty="0" smtClean="0"/>
          </a:p>
          <a:p>
            <a:endParaRPr lang="en-US" dirty="0"/>
          </a:p>
        </p:txBody>
      </p:sp>
      <p:sp>
        <p:nvSpPr>
          <p:cNvPr id="6" name="TextBox 5"/>
          <p:cNvSpPr txBox="1"/>
          <p:nvPr/>
        </p:nvSpPr>
        <p:spPr>
          <a:xfrm>
            <a:off x="822960" y="5362529"/>
            <a:ext cx="7520940" cy="646331"/>
          </a:xfrm>
          <a:prstGeom prst="rect">
            <a:avLst/>
          </a:prstGeom>
          <a:noFill/>
        </p:spPr>
        <p:txBody>
          <a:bodyPr wrap="square" rtlCol="0">
            <a:spAutoFit/>
          </a:bodyPr>
          <a:lstStyle/>
          <a:p>
            <a:r>
              <a:rPr lang="en-US" dirty="0" smtClean="0">
                <a:hlinkClick r:id="rId2"/>
              </a:rPr>
              <a:t>http://www.aidsvu.org/national-black-hivaids-awareness-day-2013</a:t>
            </a:r>
            <a:endParaRPr lang="en-US" dirty="0" smtClean="0"/>
          </a:p>
          <a:p>
            <a:r>
              <a:rPr lang="en-US" dirty="0" smtClean="0">
                <a:hlinkClick r:id="rId3"/>
              </a:rPr>
              <a:t>http://www.naacp.org/pages/health-program-resources</a:t>
            </a:r>
            <a:endParaRPr lang="en-US" dirty="0"/>
          </a:p>
        </p:txBody>
      </p:sp>
    </p:spTree>
    <p:extLst>
      <p:ext uri="{BB962C8B-B14F-4D97-AF65-F5344CB8AC3E}">
        <p14:creationId xmlns:p14="http://schemas.microsoft.com/office/powerpoint/2010/main" val="368578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 and Changes in initiative</a:t>
            </a:r>
            <a:endParaRPr lang="en-US" dirty="0"/>
          </a:p>
        </p:txBody>
      </p:sp>
      <p:sp>
        <p:nvSpPr>
          <p:cNvPr id="3" name="Content Placeholder 2"/>
          <p:cNvSpPr>
            <a:spLocks noGrp="1"/>
          </p:cNvSpPr>
          <p:nvPr>
            <p:ph idx="1"/>
          </p:nvPr>
        </p:nvSpPr>
        <p:spPr>
          <a:xfrm>
            <a:off x="822960" y="1100628"/>
            <a:ext cx="3519754" cy="3579849"/>
          </a:xfrm>
        </p:spPr>
        <p:txBody>
          <a:bodyPr/>
          <a:lstStyle/>
          <a:p>
            <a:r>
              <a:rPr lang="en-US" dirty="0" smtClean="0"/>
              <a:t>Poverty</a:t>
            </a:r>
          </a:p>
          <a:p>
            <a:r>
              <a:rPr lang="en-US" dirty="0"/>
              <a:t> </a:t>
            </a:r>
            <a:r>
              <a:rPr lang="en-US" dirty="0" smtClean="0"/>
              <a:t>- lack of education</a:t>
            </a:r>
          </a:p>
          <a:p>
            <a:r>
              <a:rPr lang="en-US" dirty="0"/>
              <a:t> </a:t>
            </a:r>
            <a:r>
              <a:rPr lang="en-US" dirty="0" smtClean="0"/>
              <a:t>- inadequate access to healthy foods </a:t>
            </a:r>
          </a:p>
          <a:p>
            <a:r>
              <a:rPr lang="en-US" dirty="0"/>
              <a:t>  </a:t>
            </a:r>
            <a:r>
              <a:rPr lang="en-US" dirty="0" smtClean="0"/>
              <a:t>- Lack of access to Health care </a:t>
            </a:r>
          </a:p>
          <a:p>
            <a:r>
              <a:rPr lang="en-US" dirty="0"/>
              <a:t>  </a:t>
            </a:r>
            <a:endParaRPr lang="en-US" dirty="0" smtClean="0"/>
          </a:p>
          <a:p>
            <a:endParaRPr lang="en-US" dirty="0"/>
          </a:p>
        </p:txBody>
      </p:sp>
      <p:sp>
        <p:nvSpPr>
          <p:cNvPr id="4" name="TextBox 3"/>
          <p:cNvSpPr txBox="1"/>
          <p:nvPr/>
        </p:nvSpPr>
        <p:spPr>
          <a:xfrm>
            <a:off x="4640590" y="1285294"/>
            <a:ext cx="4060516" cy="1200329"/>
          </a:xfrm>
          <a:prstGeom prst="rect">
            <a:avLst/>
          </a:prstGeom>
          <a:noFill/>
        </p:spPr>
        <p:txBody>
          <a:bodyPr wrap="square" rtlCol="0">
            <a:spAutoFit/>
          </a:bodyPr>
          <a:lstStyle/>
          <a:p>
            <a:r>
              <a:rPr lang="en-US" dirty="0" smtClean="0"/>
              <a:t>Awareness</a:t>
            </a:r>
          </a:p>
          <a:p>
            <a:r>
              <a:rPr lang="en-US" dirty="0"/>
              <a:t> </a:t>
            </a:r>
            <a:r>
              <a:rPr lang="en-US" dirty="0" smtClean="0"/>
              <a:t>- Use of Social media and internet </a:t>
            </a:r>
          </a:p>
          <a:p>
            <a:r>
              <a:rPr lang="en-US" dirty="0"/>
              <a:t> </a:t>
            </a:r>
            <a:r>
              <a:rPr lang="en-US" dirty="0" smtClean="0"/>
              <a:t>- </a:t>
            </a:r>
          </a:p>
          <a:p>
            <a:endParaRPr lang="en-US" dirty="0"/>
          </a:p>
        </p:txBody>
      </p:sp>
    </p:spTree>
    <p:extLst>
      <p:ext uri="{BB962C8B-B14F-4D97-AF65-F5344CB8AC3E}">
        <p14:creationId xmlns:p14="http://schemas.microsoft.com/office/powerpoint/2010/main" val="79517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3"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
                                        <p:tgtEl>
                                          <p:spTgt spid="4"/>
                                        </p:tgtEl>
                                      </p:cBhvr>
                                    </p:animEffect>
                                    <p:anim calcmode="lin" valueType="num">
                                      <p:cBhvr>
                                        <p:cTn id="43" dur="400" fill="hold"/>
                                        <p:tgtEl>
                                          <p:spTgt spid="4"/>
                                        </p:tgtEl>
                                        <p:attrNameLst>
                                          <p:attrName>ppt_x</p:attrName>
                                        </p:attrNameLst>
                                      </p:cBhvr>
                                      <p:tavLst>
                                        <p:tav tm="0">
                                          <p:val>
                                            <p:strVal val="#ppt_x"/>
                                          </p:val>
                                        </p:tav>
                                        <p:tav tm="100000">
                                          <p:val>
                                            <p:strVal val="#ppt_x"/>
                                          </p:val>
                                        </p:tav>
                                      </p:tavLst>
                                    </p:anim>
                                    <p:anim calcmode="lin" valueType="num">
                                      <p:cBhvr>
                                        <p:cTn id="44" dur="400" fill="hold"/>
                                        <p:tgtEl>
                                          <p:spTgt spid="4"/>
                                        </p:tgtEl>
                                        <p:attrNameLst>
                                          <p:attrName>ppt_y</p:attrName>
                                        </p:attrNameLst>
                                      </p:cBhvr>
                                      <p:tavLst>
                                        <p:tav tm="0">
                                          <p:val>
                                            <p:strVal val="#ppt_y+0.31"/>
                                          </p:val>
                                        </p:tav>
                                        <p:tav tm="100000">
                                          <p:val>
                                            <p:strVal val="#ppt_y+0.31"/>
                                          </p:val>
                                        </p:tav>
                                      </p:tavLst>
                                    </p:anim>
                                    <p:anim calcmode="lin" valueType="num">
                                      <p:cBhvr>
                                        <p:cTn id="45"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6"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Spark discussion</a:t>
            </a:r>
            <a:endParaRPr lang="en-US" dirty="0"/>
          </a:p>
        </p:txBody>
      </p:sp>
      <p:sp>
        <p:nvSpPr>
          <p:cNvPr id="3" name="Content Placeholder 2"/>
          <p:cNvSpPr>
            <a:spLocks noGrp="1"/>
          </p:cNvSpPr>
          <p:nvPr>
            <p:ph idx="1"/>
          </p:nvPr>
        </p:nvSpPr>
        <p:spPr/>
        <p:txBody>
          <a:bodyPr/>
          <a:lstStyle/>
          <a:p>
            <a:r>
              <a:rPr lang="en-US" dirty="0" smtClean="0"/>
              <a:t>Is health a civil rights issue?</a:t>
            </a:r>
          </a:p>
          <a:p>
            <a:r>
              <a:rPr lang="en-US" dirty="0" smtClean="0"/>
              <a:t>Is the NAACP responsible for promoting health initiatives? </a:t>
            </a:r>
            <a:endParaRPr lang="en-US" dirty="0"/>
          </a:p>
        </p:txBody>
      </p:sp>
    </p:spTree>
    <p:extLst>
      <p:ext uri="{BB962C8B-B14F-4D97-AF65-F5344CB8AC3E}">
        <p14:creationId xmlns:p14="http://schemas.microsoft.com/office/powerpoint/2010/main" val="129584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2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2"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3"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5"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6"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7"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8" dur="1000" decel="50000">
                                          <p:stCondLst>
                                            <p:cond delay="0"/>
                                          </p:stCondLst>
                                        </p:cTn>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6"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121</TotalTime>
  <Words>382</Words>
  <Application>Microsoft Office PowerPoint</Application>
  <PresentationFormat>On-screen Show (4:3)</PresentationFormat>
  <Paragraphs>43</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Angles</vt:lpstr>
      <vt:lpstr>NAACP &amp; Contemporary black health</vt:lpstr>
      <vt:lpstr>NAACP  - History </vt:lpstr>
      <vt:lpstr>Contemporary Health issues in the black Community </vt:lpstr>
      <vt:lpstr>Continuity and Changes in initiative</vt:lpstr>
      <vt:lpstr>Spark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NAACP &amp; Contemporary black health</dc:title>
  <dc:creator>Esther Ayeni</dc:creator>
  <cp:lastModifiedBy>ESGBUILD</cp:lastModifiedBy>
  <cp:revision>10</cp:revision>
  <dcterms:created xsi:type="dcterms:W3CDTF">2013-04-30T17:01:34Z</dcterms:created>
  <dcterms:modified xsi:type="dcterms:W3CDTF">2013-05-02T14:24:39Z</dcterms:modified>
</cp:coreProperties>
</file>