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70" r:id="rId5"/>
    <p:sldId id="271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4/30/14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4/30/14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4/30/14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4/30/14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4/30/14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A4A6734C-E115-4BC5-9FB0-F9BF6FABFDA0}" type="datetimeFigureOut">
              <a:rPr lang="en-US" smtClean="0"/>
              <a:t>4/30/14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The Making of Health </a:t>
            </a:r>
            <a:r>
              <a:rPr lang="en-US" sz="4800" dirty="0" smtClean="0"/>
              <a:t>Professionals: </a:t>
            </a:r>
            <a:br>
              <a:rPr lang="en-US" sz="4800" dirty="0" smtClean="0"/>
            </a:br>
            <a:r>
              <a:rPr lang="en-US" sz="4800" dirty="0" smtClean="0"/>
              <a:t>Rise </a:t>
            </a:r>
            <a:r>
              <a:rPr lang="en-US" sz="4800" dirty="0"/>
              <a:t>of Surgeons (Specialists</a:t>
            </a:r>
            <a:r>
              <a:rPr lang="en-US" sz="4800" dirty="0" smtClean="0"/>
              <a:t>)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Created By: Bethel Yeshiwas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8207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Society </a:t>
            </a:r>
            <a:r>
              <a:rPr lang="en-US" sz="3200" dirty="0"/>
              <a:t>for the Promotion of Negro Specialist in Medicine (S.P.N.S.M),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i="1" dirty="0" smtClean="0"/>
              <a:t>Mission: to </a:t>
            </a:r>
            <a:r>
              <a:rPr lang="en-US" i="1" dirty="0"/>
              <a:t>stimulate, encourage, assist and promote the development of specialists among the Negro medical profession. </a:t>
            </a:r>
            <a:endParaRPr lang="en-US" dirty="0" smtClean="0"/>
          </a:p>
          <a:p>
            <a:r>
              <a:rPr lang="en-US" dirty="0" smtClean="0"/>
              <a:t>Written Charter </a:t>
            </a:r>
            <a:r>
              <a:rPr lang="en-US" dirty="0"/>
              <a:t>detailing </a:t>
            </a:r>
            <a:r>
              <a:rPr lang="en-US" dirty="0" smtClean="0"/>
              <a:t>qualifications </a:t>
            </a:r>
            <a:r>
              <a:rPr lang="en-US" dirty="0"/>
              <a:t>for membership and the requirements associated with being a member </a:t>
            </a:r>
            <a:endParaRPr lang="en-US" dirty="0" smtClean="0"/>
          </a:p>
          <a:p>
            <a:pPr lvl="1"/>
            <a:r>
              <a:rPr lang="en-US" dirty="0" smtClean="0"/>
              <a:t>Key Element: </a:t>
            </a:r>
            <a:r>
              <a:rPr lang="en-US" dirty="0"/>
              <a:t>offered seminars free of charge led by faculty for each respective specialty: surgery, internal medicine, neurology, psychiatry, gynecology, etc. </a:t>
            </a:r>
          </a:p>
        </p:txBody>
      </p:sp>
    </p:spTree>
    <p:extLst>
      <p:ext uri="{BB962C8B-B14F-4D97-AF65-F5344CB8AC3E}">
        <p14:creationId xmlns:p14="http://schemas.microsoft.com/office/powerpoint/2010/main" val="1119301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Philadelphia Academy of Medicine and Allied Science, serving as president for three years </a:t>
            </a:r>
            <a:endParaRPr lang="en-US" dirty="0" smtClean="0"/>
          </a:p>
          <a:p>
            <a:r>
              <a:rPr lang="en-US" dirty="0"/>
              <a:t>American Laryngological Society </a:t>
            </a:r>
            <a:endParaRPr lang="en-US" dirty="0" smtClean="0"/>
          </a:p>
          <a:p>
            <a:r>
              <a:rPr lang="en-US" dirty="0"/>
              <a:t>American Medical Association </a:t>
            </a:r>
            <a:endParaRPr lang="en-US" dirty="0" smtClean="0"/>
          </a:p>
          <a:p>
            <a:r>
              <a:rPr lang="en-US" dirty="0"/>
              <a:t>Philadelphia Medical Society </a:t>
            </a:r>
            <a:endParaRPr lang="en-US" dirty="0" smtClean="0"/>
          </a:p>
          <a:p>
            <a:r>
              <a:rPr lang="en-US" dirty="0"/>
              <a:t>Committee on the Conservation of Hearing </a:t>
            </a:r>
            <a:endParaRPr lang="en-US" dirty="0" smtClean="0"/>
          </a:p>
          <a:p>
            <a:r>
              <a:rPr lang="en-US" dirty="0" smtClean="0"/>
              <a:t>1935—1936 </a:t>
            </a:r>
            <a:r>
              <a:rPr lang="en-US" dirty="0"/>
              <a:t>S</a:t>
            </a:r>
            <a:r>
              <a:rPr lang="en-US" dirty="0" smtClean="0"/>
              <a:t>erved </a:t>
            </a:r>
            <a:r>
              <a:rPr lang="en-US" dirty="0"/>
              <a:t>as the 37th president of the National Medical Association </a:t>
            </a:r>
          </a:p>
        </p:txBody>
      </p:sp>
    </p:spTree>
    <p:extLst>
      <p:ext uri="{BB962C8B-B14F-4D97-AF65-F5344CB8AC3E}">
        <p14:creationId xmlns:p14="http://schemas.microsoft.com/office/powerpoint/2010/main" val="316596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Clarence S. Greene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idx="1"/>
          </p:nvPr>
        </p:nvSpPr>
        <p:spPr>
          <a:xfrm>
            <a:off x="412750" y="2155031"/>
            <a:ext cx="7948083" cy="135863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Early Life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orn </a:t>
            </a:r>
            <a:r>
              <a:rPr lang="en-US" dirty="0"/>
              <a:t>on December 26, 1901 in Washington, D.C. </a:t>
            </a:r>
            <a:endParaRPr lang="en-US" dirty="0" smtClean="0"/>
          </a:p>
          <a:p>
            <a:pPr lvl="1"/>
            <a:r>
              <a:rPr lang="en-US" dirty="0"/>
              <a:t>Paul Laurence Dunbar High </a:t>
            </a:r>
            <a:r>
              <a:rPr lang="en-US" dirty="0" smtClean="0"/>
              <a:t> School</a:t>
            </a:r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334" y="3513667"/>
            <a:ext cx="4397203" cy="2472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571499" y="3534833"/>
            <a:ext cx="3693583" cy="229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2000"/>
              </a:spcAft>
              <a:buFont typeface="Wingdings 2" pitchFamily="18" charset="2"/>
              <a:buChar char=""/>
            </a:pPr>
            <a:r>
              <a:rPr lang="en-US" sz="2200" dirty="0" smtClean="0">
                <a:solidFill>
                  <a:prstClr val="black"/>
                </a:solidFill>
              </a:rPr>
              <a:t>Affluent family background</a:t>
            </a:r>
          </a:p>
          <a:p>
            <a:pPr marL="914400" lvl="1" indent="-457200">
              <a:spcAft>
                <a:spcPts val="2000"/>
              </a:spcAft>
              <a:buFont typeface="Wingdings 2" pitchFamily="18" charset="2"/>
              <a:buChar char=""/>
            </a:pPr>
            <a:r>
              <a:rPr lang="en-US" sz="2200" dirty="0" smtClean="0">
                <a:solidFill>
                  <a:prstClr val="black"/>
                </a:solidFill>
              </a:rPr>
              <a:t>Relatives are physicians</a:t>
            </a:r>
          </a:p>
          <a:p>
            <a:pPr marL="914400" lvl="1" indent="-457200">
              <a:spcAft>
                <a:spcPts val="2000"/>
              </a:spcAft>
              <a:buFont typeface="Wingdings 2" pitchFamily="18" charset="2"/>
              <a:buChar char=""/>
            </a:pPr>
            <a:r>
              <a:rPr lang="en-US" sz="2200" dirty="0" smtClean="0">
                <a:solidFill>
                  <a:prstClr val="black"/>
                </a:solidFill>
              </a:rPr>
              <a:t>Main medical </a:t>
            </a:r>
            <a:r>
              <a:rPr lang="en-US" sz="2200" dirty="0">
                <a:solidFill>
                  <a:prstClr val="black"/>
                </a:solidFill>
              </a:rPr>
              <a:t>figures </a:t>
            </a:r>
            <a:endParaRPr lang="en-US" sz="22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02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Continued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University of Pennsylvania and then continued onto their Dental School</a:t>
            </a:r>
          </a:p>
          <a:p>
            <a:pPr lvl="1"/>
            <a:r>
              <a:rPr lang="en-US" dirty="0"/>
              <a:t>D.D.S. degree in 1926 </a:t>
            </a:r>
          </a:p>
          <a:p>
            <a:r>
              <a:rPr lang="en-US" dirty="0"/>
              <a:t>Harvard </a:t>
            </a:r>
            <a:r>
              <a:rPr lang="en-US" dirty="0" smtClean="0"/>
              <a:t>University: 2 </a:t>
            </a:r>
            <a:r>
              <a:rPr lang="en-US" dirty="0"/>
              <a:t>year premedical training program (from 1927-29) </a:t>
            </a:r>
            <a:endParaRPr lang="en-US" dirty="0" smtClean="0"/>
          </a:p>
          <a:p>
            <a:r>
              <a:rPr lang="en-US" dirty="0" smtClean="0"/>
              <a:t>1930: Internship at </a:t>
            </a:r>
            <a:r>
              <a:rPr lang="en-US" dirty="0"/>
              <a:t>Cleveland City Hospital </a:t>
            </a:r>
            <a:endParaRPr lang="en-US" dirty="0" smtClean="0"/>
          </a:p>
          <a:p>
            <a:r>
              <a:rPr lang="en-US" dirty="0" smtClean="0"/>
              <a:t>Back to UPENN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arned </a:t>
            </a:r>
            <a:r>
              <a:rPr lang="en-US" dirty="0"/>
              <a:t>a Bachelor of Arts degree (1932) </a:t>
            </a:r>
            <a:endParaRPr lang="en-US" dirty="0" smtClean="0"/>
          </a:p>
          <a:p>
            <a:r>
              <a:rPr lang="en-US" dirty="0" smtClean="0"/>
              <a:t>1936—received</a:t>
            </a:r>
            <a:r>
              <a:rPr lang="en-US" dirty="0"/>
              <a:t> M.D. at the College of Medicine at Howard University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705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 Years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1937-1939 Residency program </a:t>
            </a:r>
            <a:r>
              <a:rPr lang="en-US" dirty="0"/>
              <a:t>in Douglass Hospital in Philadelphia under Dr. John P. Turner </a:t>
            </a:r>
            <a:endParaRPr lang="en-US" dirty="0" smtClean="0"/>
          </a:p>
          <a:p>
            <a:r>
              <a:rPr lang="en-US" dirty="0"/>
              <a:t>Freedmen’s Hospital in Washington D.C. for two </a:t>
            </a:r>
            <a:r>
              <a:rPr lang="en-US" dirty="0" smtClean="0"/>
              <a:t>years</a:t>
            </a:r>
          </a:p>
          <a:p>
            <a:pPr lvl="1"/>
            <a:r>
              <a:rPr lang="en-US" dirty="0" smtClean="0"/>
              <a:t>Worked </a:t>
            </a:r>
            <a:r>
              <a:rPr lang="en-US" dirty="0"/>
              <a:t>as an assistant resident under Dr. Edward L. Howes </a:t>
            </a:r>
            <a:endParaRPr lang="en-US" dirty="0" smtClean="0"/>
          </a:p>
          <a:p>
            <a:r>
              <a:rPr lang="en-US" dirty="0" smtClean="0"/>
              <a:t>1943: </a:t>
            </a:r>
            <a:r>
              <a:rPr lang="en-US" dirty="0"/>
              <a:t>A</a:t>
            </a:r>
            <a:r>
              <a:rPr lang="en-US" dirty="0" smtClean="0"/>
              <a:t>ssistant </a:t>
            </a:r>
            <a:r>
              <a:rPr lang="en-US" dirty="0"/>
              <a:t>professor of surgery at Howard </a:t>
            </a:r>
            <a:endParaRPr lang="en-US" dirty="0" smtClean="0"/>
          </a:p>
          <a:p>
            <a:pPr lvl="1"/>
            <a:r>
              <a:rPr lang="en-US" dirty="0"/>
              <a:t>F</a:t>
            </a:r>
            <a:r>
              <a:rPr lang="en-US" dirty="0" smtClean="0"/>
              <a:t>irst black Howard </a:t>
            </a:r>
            <a:r>
              <a:rPr lang="en-US" dirty="0"/>
              <a:t>graduate and Howard trained surgeon to pass the latter board 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91644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Establishing Howard’s Division </a:t>
            </a:r>
            <a:r>
              <a:rPr lang="en-US" sz="4400" dirty="0"/>
              <a:t>of </a:t>
            </a:r>
            <a:r>
              <a:rPr lang="en-US" sz="4400" dirty="0" smtClean="0"/>
              <a:t>Neurosurgery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1947-1949 Greene </a:t>
            </a:r>
            <a:r>
              <a:rPr lang="en-US" dirty="0"/>
              <a:t>decided to travel to Europe to receive even more schooling </a:t>
            </a:r>
            <a:endParaRPr lang="en-US" dirty="0" smtClean="0"/>
          </a:p>
          <a:p>
            <a:pPr lvl="1"/>
            <a:r>
              <a:rPr lang="en-US" dirty="0" smtClean="0"/>
              <a:t>W</a:t>
            </a:r>
            <a:r>
              <a:rPr lang="en-US" dirty="0"/>
              <a:t>orld-renowned </a:t>
            </a:r>
            <a:r>
              <a:rPr lang="en-US" dirty="0" smtClean="0"/>
              <a:t>Montreal </a:t>
            </a:r>
            <a:r>
              <a:rPr lang="en-US" dirty="0"/>
              <a:t>Neurological Institute of McGill University </a:t>
            </a:r>
            <a:endParaRPr lang="en-US" dirty="0" smtClean="0"/>
          </a:p>
          <a:p>
            <a:pPr lvl="1"/>
            <a:r>
              <a:rPr lang="en-US" dirty="0"/>
              <a:t>Receiving high praise from Dr. </a:t>
            </a:r>
            <a:r>
              <a:rPr lang="en-US" dirty="0" smtClean="0"/>
              <a:t>Penfield</a:t>
            </a:r>
          </a:p>
          <a:p>
            <a:r>
              <a:rPr lang="en-US" dirty="0" smtClean="0"/>
              <a:t>First </a:t>
            </a:r>
            <a:r>
              <a:rPr lang="en-US" dirty="0"/>
              <a:t>African-American certified by the American Board of Neurological Surgery on October 22, </a:t>
            </a:r>
            <a:r>
              <a:rPr lang="en-US" dirty="0" smtClean="0"/>
              <a:t>1953</a:t>
            </a:r>
          </a:p>
          <a:p>
            <a:r>
              <a:rPr lang="en-US" dirty="0"/>
              <a:t>C</a:t>
            </a:r>
            <a:r>
              <a:rPr lang="en-US" dirty="0" smtClean="0"/>
              <a:t>hief </a:t>
            </a:r>
            <a:r>
              <a:rPr lang="en-US" dirty="0"/>
              <a:t>of </a:t>
            </a:r>
            <a:r>
              <a:rPr lang="en-US" dirty="0" smtClean="0"/>
              <a:t>Howard’s newly </a:t>
            </a:r>
            <a:r>
              <a:rPr lang="en-US" dirty="0"/>
              <a:t>established Division of Neurosurgery with the rank of assistant professor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83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</a:t>
            </a:r>
            <a:r>
              <a:rPr lang="en-US" dirty="0" smtClean="0"/>
              <a:t>ioneering </a:t>
            </a:r>
            <a:r>
              <a:rPr lang="en-US" dirty="0"/>
              <a:t>many of Freedmen’s Hospital’s surgical procedures: intracranial aneurysms, brain tumors, herniated intervertebral discs and sympathectomies for hypertension as well as other routine diagnostic procedures </a:t>
            </a:r>
            <a:endParaRPr lang="en-US" dirty="0" smtClean="0"/>
          </a:p>
          <a:p>
            <a:r>
              <a:rPr lang="en-US" dirty="0" smtClean="0"/>
              <a:t>1953—first </a:t>
            </a:r>
            <a:r>
              <a:rPr lang="en-US" dirty="0"/>
              <a:t>African American to be appointed diplomat of the American Board of Neurosurgery </a:t>
            </a:r>
            <a:endParaRPr lang="en-US" dirty="0" smtClean="0"/>
          </a:p>
          <a:p>
            <a:r>
              <a:rPr lang="en-US" dirty="0"/>
              <a:t>1955</a:t>
            </a:r>
            <a:r>
              <a:rPr lang="en-US" dirty="0" smtClean="0"/>
              <a:t>, named </a:t>
            </a:r>
            <a:r>
              <a:rPr lang="en-US" dirty="0"/>
              <a:t>head of the Department of Surgery </a:t>
            </a:r>
            <a:endParaRPr lang="en-US" dirty="0" smtClean="0"/>
          </a:p>
          <a:p>
            <a:r>
              <a:rPr lang="en-US" dirty="0" smtClean="0"/>
              <a:t>Tragic Death in 1957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43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SPECIALIST CERTIFICATIONS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4242935"/>
              </p:ext>
            </p:extLst>
          </p:nvPr>
        </p:nvGraphicFramePr>
        <p:xfrm>
          <a:off x="571500" y="1905000"/>
          <a:ext cx="8001000" cy="4729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2667000"/>
                <a:gridCol w="2667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Specialty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First Black Surgeon Certified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Date Certified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Otorhinolaryngology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William Harry</a:t>
                      </a:r>
                      <a:r>
                        <a:rPr lang="en-US" sz="1400" baseline="0" dirty="0" smtClean="0"/>
                        <a:t> Barnes</a:t>
                      </a:r>
                      <a:br>
                        <a:rPr lang="en-US" sz="1400" baseline="0" dirty="0" smtClean="0"/>
                      </a:br>
                      <a:r>
                        <a:rPr lang="en-US" sz="1400" baseline="0" dirty="0" smtClean="0"/>
                        <a:t>Philadelphia, PA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May</a:t>
                      </a:r>
                      <a:r>
                        <a:rPr lang="en-US" sz="1400" baseline="0" dirty="0" smtClean="0"/>
                        <a:t> 16, 1927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Obstetrics &amp; Gynecology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Peter Marshal Murray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New</a:t>
                      </a:r>
                      <a:r>
                        <a:rPr lang="en-US" sz="1400" baseline="0" dirty="0" smtClean="0"/>
                        <a:t> York City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1931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Ophthalmology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Chester W.</a:t>
                      </a:r>
                      <a:r>
                        <a:rPr lang="en-US" sz="1400" baseline="0" dirty="0" smtClean="0"/>
                        <a:t> Chinn</a:t>
                      </a:r>
                      <a:br>
                        <a:rPr lang="en-US" sz="1400" baseline="0" dirty="0" smtClean="0"/>
                      </a:br>
                      <a:r>
                        <a:rPr lang="en-US" sz="1400" baseline="0" dirty="0" smtClean="0"/>
                        <a:t>New York City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1933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Urology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Richard Francis Jones</a:t>
                      </a:r>
                    </a:p>
                    <a:p>
                      <a:r>
                        <a:rPr lang="en-US" sz="1400" dirty="0" smtClean="0"/>
                        <a:t>Washington, D.C.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December 6,</a:t>
                      </a:r>
                      <a:r>
                        <a:rPr lang="en-US" sz="1400" baseline="0" dirty="0" smtClean="0"/>
                        <a:t> 1936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General Surgery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Roscoe Conkling Giles</a:t>
                      </a:r>
                    </a:p>
                    <a:p>
                      <a:r>
                        <a:rPr lang="en-US" sz="1400" dirty="0" smtClean="0"/>
                        <a:t>Chicago, IL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October</a:t>
                      </a:r>
                      <a:r>
                        <a:rPr lang="en-US" sz="1400" baseline="0" dirty="0" smtClean="0"/>
                        <a:t> 29, 1938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Orthopedic Surgery</a:t>
                      </a:r>
                      <a:r>
                        <a:rPr lang="en-US" sz="1400" baseline="0" dirty="0" smtClean="0"/>
                        <a:t> 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James Robert Gladden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Washington,</a:t>
                      </a:r>
                      <a:r>
                        <a:rPr lang="en-US" sz="1400" baseline="0" dirty="0" smtClean="0"/>
                        <a:t> D.C.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January 22,</a:t>
                      </a:r>
                      <a:r>
                        <a:rPr lang="en-US" sz="1400" baseline="0" dirty="0" smtClean="0"/>
                        <a:t> 1949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Thoracic Surgery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James</a:t>
                      </a:r>
                      <a:r>
                        <a:rPr lang="en-US" sz="1400" baseline="0" dirty="0" smtClean="0"/>
                        <a:t> Richard Laurey</a:t>
                      </a:r>
                    </a:p>
                    <a:p>
                      <a:r>
                        <a:rPr lang="en-US" sz="1400" dirty="0" smtClean="0"/>
                        <a:t>Washington, D.C. (founding member)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1949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Neurological Surgery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Clarence</a:t>
                      </a:r>
                      <a:r>
                        <a:rPr lang="en-US" sz="1400" baseline="0" dirty="0" smtClean="0"/>
                        <a:t> S. Greene</a:t>
                      </a:r>
                    </a:p>
                    <a:p>
                      <a:r>
                        <a:rPr lang="en-US" sz="1400" baseline="0" dirty="0" smtClean="0"/>
                        <a:t>Washington, D.C.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October 22, 1953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2089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Howard Story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536" y="539002"/>
            <a:ext cx="4005130" cy="25632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367" y="3627966"/>
            <a:ext cx="5384800" cy="30289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70500" y="169670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Old Freedmen’s Hospital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12475" y="3258634"/>
            <a:ext cx="390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New Howard University Hospital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361327" y="2751667"/>
            <a:ext cx="4101898" cy="41063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Major Events</a:t>
            </a:r>
          </a:p>
          <a:p>
            <a:pPr lvl="1"/>
            <a:r>
              <a:rPr lang="en-US" dirty="0" smtClean="0"/>
              <a:t>1868: Department of Surgery established</a:t>
            </a:r>
          </a:p>
          <a:p>
            <a:pPr lvl="1"/>
            <a:r>
              <a:rPr lang="en-US" dirty="0" smtClean="0"/>
              <a:t>1935: Surgical residency program established with Charles R. Drew and James Richard Laurey as assistants in surgery</a:t>
            </a:r>
          </a:p>
          <a:p>
            <a:pPr lvl="1"/>
            <a:r>
              <a:rPr lang="en-US" dirty="0" smtClean="0"/>
              <a:t>1943: Surgical laboratories open</a:t>
            </a:r>
          </a:p>
          <a:p>
            <a:pPr lvl="1"/>
            <a:r>
              <a:rPr lang="en-US" dirty="0" smtClean="0"/>
              <a:t>1944: First resident affiliation initiated by Dr. Drew</a:t>
            </a:r>
          </a:p>
          <a:p>
            <a:pPr lvl="1"/>
            <a:r>
              <a:rPr lang="en-US" dirty="0" smtClean="0"/>
              <a:t>1949: General Surgery Residency Program approved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77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Austin M. Curtis, M.D.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99" t="1635" r="6960" b="2072"/>
          <a:stretch/>
        </p:blipFill>
        <p:spPr>
          <a:xfrm>
            <a:off x="4827494" y="430306"/>
            <a:ext cx="3749040" cy="560854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Professor and Chairman</a:t>
            </a:r>
          </a:p>
          <a:p>
            <a:r>
              <a:rPr lang="en-US" smtClean="0"/>
              <a:t>1898 First </a:t>
            </a:r>
            <a:r>
              <a:rPr lang="en-US" dirty="0" smtClean="0"/>
              <a:t>Black Head of Surgery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653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Residency Program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First two residents (pediatrics and OBGYN) authorized 1935, Program began in 1936</a:t>
            </a:r>
          </a:p>
          <a:p>
            <a:pPr lvl="1"/>
            <a:r>
              <a:rPr lang="en-US" dirty="0" smtClean="0"/>
              <a:t>Medicine, obstetrics, gynecology, pediatrics, and surgery</a:t>
            </a:r>
          </a:p>
          <a:p>
            <a:r>
              <a:rPr lang="en-US" dirty="0" smtClean="0"/>
              <a:t>Pioneer students had high ambition for this training program</a:t>
            </a:r>
          </a:p>
          <a:p>
            <a:r>
              <a:rPr lang="en-US" dirty="0" smtClean="0"/>
              <a:t>Dr. John B. Manly—first surgical resident</a:t>
            </a:r>
          </a:p>
          <a:p>
            <a:r>
              <a:rPr lang="en-US" dirty="0" smtClean="0"/>
              <a:t>1938</a:t>
            </a:r>
          </a:p>
          <a:p>
            <a:pPr lvl="1"/>
            <a:r>
              <a:rPr lang="en-US" dirty="0" smtClean="0"/>
              <a:t>Early plan of resident training in surgery consists of two full years of rotation in various divisions of surgery and one year of working as an assistant in surgery</a:t>
            </a:r>
          </a:p>
          <a:p>
            <a:pPr lvl="1"/>
            <a:r>
              <a:rPr lang="en-US" dirty="0" smtClean="0"/>
              <a:t>Three years of training total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178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What’s their story?</a:t>
            </a:r>
            <a:endParaRPr lang="en-US" sz="3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William Harry Barnes (Left), Clarence S. Greene (Right)</a:t>
            </a:r>
            <a:endParaRPr lang="en-US" dirty="0"/>
          </a:p>
        </p:txBody>
      </p:sp>
      <p:pic>
        <p:nvPicPr>
          <p:cNvPr id="11" name="Picture Placeholder 10" descr="csg.png"/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" t="8869" r="-480" b="33633"/>
          <a:stretch/>
        </p:blipFill>
        <p:spPr/>
      </p:pic>
      <p:pic>
        <p:nvPicPr>
          <p:cNvPr id="10" name="Picture Placeholder 9" descr="photo.JPG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" b="2581"/>
          <a:stretch>
            <a:fillRect/>
          </a:stretch>
        </p:blipFill>
        <p:spPr>
          <a:xfrm rot="5180673">
            <a:off x="699762" y="451178"/>
            <a:ext cx="4163077" cy="2961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287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William Harry Barnes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12750" y="2155031"/>
            <a:ext cx="5058833" cy="4114800"/>
          </a:xfrm>
        </p:spPr>
        <p:txBody>
          <a:bodyPr/>
          <a:lstStyle/>
          <a:p>
            <a:r>
              <a:rPr lang="en-US" dirty="0" smtClean="0"/>
              <a:t>Early Life</a:t>
            </a:r>
          </a:p>
          <a:p>
            <a:pPr lvl="1"/>
            <a:r>
              <a:rPr lang="en-US" dirty="0" smtClean="0"/>
              <a:t>Born in 1887 to poor parents, grew up in the black ghetto of Philadelphia</a:t>
            </a:r>
          </a:p>
          <a:p>
            <a:pPr lvl="1"/>
            <a:r>
              <a:rPr lang="en-US" dirty="0" smtClean="0"/>
              <a:t>Walked to school-10miles</a:t>
            </a:r>
          </a:p>
          <a:p>
            <a:pPr lvl="1"/>
            <a:r>
              <a:rPr lang="en-US" dirty="0" smtClean="0"/>
              <a:t>Work: porter and messenger for a jewelry store</a:t>
            </a:r>
          </a:p>
          <a:p>
            <a:pPr lvl="1"/>
            <a:endParaRPr lang="en-US" dirty="0" smtClean="0"/>
          </a:p>
          <a:p>
            <a:pPr marL="457200" lvl="1" indent="0" algn="ctr">
              <a:buNone/>
            </a:pPr>
            <a:r>
              <a:rPr lang="en-US" i="1" dirty="0" smtClean="0"/>
              <a:t>“Failure is from within.”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0" y="1799167"/>
            <a:ext cx="3598333" cy="2307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04619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Continued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833" y="1926167"/>
            <a:ext cx="4466167" cy="4114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Medical School—</a:t>
            </a:r>
          </a:p>
          <a:p>
            <a:pPr lvl="1"/>
            <a:r>
              <a:rPr lang="en-US" dirty="0"/>
              <a:t>Won a scholarship to attend University of </a:t>
            </a:r>
            <a:r>
              <a:rPr lang="en-US" dirty="0" smtClean="0"/>
              <a:t>Pennsylvania </a:t>
            </a:r>
            <a:r>
              <a:rPr lang="en-US" dirty="0"/>
              <a:t>Medical School</a:t>
            </a:r>
          </a:p>
          <a:p>
            <a:pPr lvl="2"/>
            <a:r>
              <a:rPr lang="en-US" dirty="0"/>
              <a:t>Graduated: 1912</a:t>
            </a:r>
          </a:p>
          <a:p>
            <a:pPr lvl="1"/>
            <a:r>
              <a:rPr lang="en-US" dirty="0" smtClean="0"/>
              <a:t>Post Doctoral Training—Internship at Frederick Douglass Memorial Hospital, PA</a:t>
            </a:r>
          </a:p>
          <a:p>
            <a:pPr lvl="2"/>
            <a:r>
              <a:rPr lang="en-US" dirty="0" smtClean="0"/>
              <a:t>Otolaryngology interest </a:t>
            </a:r>
          </a:p>
          <a:p>
            <a:pPr marL="914400" lvl="2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834" y="2614084"/>
            <a:ext cx="3941041" cy="325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6318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Later Years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1913: Assistant Otolaryngologist </a:t>
            </a:r>
          </a:p>
          <a:p>
            <a:pPr lvl="1"/>
            <a:r>
              <a:rPr lang="en-US" dirty="0"/>
              <a:t>After seven years of clinical experience in active practice, seeks more education</a:t>
            </a:r>
          </a:p>
          <a:p>
            <a:pPr lvl="2"/>
            <a:r>
              <a:rPr lang="en-US" dirty="0"/>
              <a:t>Postgraduate course in operative surgery of ear, nose, and throat (1921)</a:t>
            </a:r>
          </a:p>
          <a:p>
            <a:r>
              <a:rPr lang="en-US" dirty="0" smtClean="0"/>
              <a:t>Travels to Paris</a:t>
            </a:r>
          </a:p>
          <a:p>
            <a:pPr lvl="1"/>
            <a:r>
              <a:rPr lang="en-US" dirty="0" smtClean="0"/>
              <a:t>Desired further training; University of Paris and Bordeaux</a:t>
            </a:r>
          </a:p>
          <a:p>
            <a:pPr lvl="1"/>
            <a:endParaRPr lang="en-US" dirty="0" smtClean="0"/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9970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ravelogue">
  <a:themeElements>
    <a:clrScheme name="Travelogu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Travelogu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Travelogue.thmx</Template>
  <TotalTime>237</TotalTime>
  <Words>672</Words>
  <Application>Microsoft Macintosh PowerPoint</Application>
  <PresentationFormat>On-screen Show (4:3)</PresentationFormat>
  <Paragraphs>118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Travelogue</vt:lpstr>
      <vt:lpstr>The Making of Health Professionals:  Rise of Surgeons (Specialists)</vt:lpstr>
      <vt:lpstr>EARLY SPECIALIST CERTIFICATIONS</vt:lpstr>
      <vt:lpstr>Howard Story</vt:lpstr>
      <vt:lpstr>Austin M. Curtis, M.D.</vt:lpstr>
      <vt:lpstr>Residency Program</vt:lpstr>
      <vt:lpstr>What’s their story?</vt:lpstr>
      <vt:lpstr>William Harry Barnes </vt:lpstr>
      <vt:lpstr>Continued Education</vt:lpstr>
      <vt:lpstr>Later Years</vt:lpstr>
      <vt:lpstr>Society for the Promotion of Negro Specialist in Medicine (S.P.N.S.M), </vt:lpstr>
      <vt:lpstr>Membership</vt:lpstr>
      <vt:lpstr>Clarence S. Greene</vt:lpstr>
      <vt:lpstr>Continued Education</vt:lpstr>
      <vt:lpstr>Later Years</vt:lpstr>
      <vt:lpstr>Establishing Howard’s Division of Neurosurgery </vt:lpstr>
      <vt:lpstr>Contributions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Health Professionals:  Rise of Surgeons (Specialists)</dc:title>
  <dc:creator>Bethel Yeshiwas</dc:creator>
  <cp:lastModifiedBy>Bethel Yeshiwas</cp:lastModifiedBy>
  <cp:revision>19</cp:revision>
  <dcterms:created xsi:type="dcterms:W3CDTF">2014-04-30T18:39:59Z</dcterms:created>
  <dcterms:modified xsi:type="dcterms:W3CDTF">2014-04-30T23:52:35Z</dcterms:modified>
</cp:coreProperties>
</file>